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tif" ContentType="image/tif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7" r:id="rId2"/>
    <p:sldId id="258" r:id="rId3"/>
    <p:sldId id="262" r:id="rId4"/>
    <p:sldId id="260" r:id="rId5"/>
    <p:sldId id="261" r:id="rId6"/>
    <p:sldId id="263" r:id="rId7"/>
    <p:sldId id="264" r:id="rId8"/>
    <p:sldId id="265" r:id="rId9"/>
    <p:sldId id="266" r:id="rId10"/>
    <p:sldId id="267" r:id="rId11"/>
    <p:sldId id="268" r:id="rId12"/>
    <p:sldId id="269" r:id="rId13"/>
    <p:sldId id="270" r:id="rId14"/>
    <p:sldId id="281" r:id="rId15"/>
    <p:sldId id="282" r:id="rId16"/>
    <p:sldId id="271" r:id="rId17"/>
    <p:sldId id="272" r:id="rId18"/>
    <p:sldId id="273" r:id="rId19"/>
    <p:sldId id="274" r:id="rId20"/>
    <p:sldId id="275" r:id="rId21"/>
    <p:sldId id="276" r:id="rId22"/>
    <p:sldId id="280" r:id="rId23"/>
    <p:sldId id="283"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19" d="100"/>
          <a:sy n="119" d="100"/>
        </p:scale>
        <p:origin x="-1080"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699DC01-BE97-6744-A714-89A918570C44}" type="datetimeFigureOut">
              <a:rPr lang="en-US" smtClean="0"/>
              <a:t>04.03.22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A518D5-45EC-1442-87E0-6E768914A1D6}" type="slidenum">
              <a:rPr lang="en-US" smtClean="0"/>
              <a:t>‹#›</a:t>
            </a:fld>
            <a:endParaRPr lang="en-US"/>
          </a:p>
        </p:txBody>
      </p:sp>
    </p:spTree>
    <p:extLst>
      <p:ext uri="{BB962C8B-B14F-4D97-AF65-F5344CB8AC3E}">
        <p14:creationId xmlns:p14="http://schemas.microsoft.com/office/powerpoint/2010/main" val="311001340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0A407D-0BAE-DA45-ADFF-8055E421EA52}" type="slidenum">
              <a:rPr lang="en-US" smtClean="0"/>
              <a:t>2</a:t>
            </a:fld>
            <a:endParaRPr lang="en-US"/>
          </a:p>
        </p:txBody>
      </p:sp>
    </p:spTree>
    <p:extLst>
      <p:ext uri="{BB962C8B-B14F-4D97-AF65-F5344CB8AC3E}">
        <p14:creationId xmlns:p14="http://schemas.microsoft.com/office/powerpoint/2010/main" val="1469819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DHX9 binds with </a:t>
            </a:r>
            <a:r>
              <a:rPr lang="en-US" dirty="0" err="1" smtClean="0"/>
              <a:t>dsRNA</a:t>
            </a:r>
            <a:r>
              <a:rPr lang="en-US" dirty="0" smtClean="0"/>
              <a:t>, we guess</a:t>
            </a:r>
            <a:r>
              <a:rPr lang="en-US" baseline="0" dirty="0" smtClean="0"/>
              <a:t> that there are </a:t>
            </a:r>
            <a:r>
              <a:rPr lang="en-US" baseline="0" dirty="0" err="1" smtClean="0"/>
              <a:t>dsRNA</a:t>
            </a:r>
            <a:r>
              <a:rPr lang="en-US" baseline="0" dirty="0" smtClean="0"/>
              <a:t> in the granules. we stained the cells with J2 antibody which recognize </a:t>
            </a:r>
            <a:r>
              <a:rPr lang="en-US" baseline="0" dirty="0" err="1" smtClean="0"/>
              <a:t>dsRNA</a:t>
            </a:r>
            <a:r>
              <a:rPr lang="en-US" baseline="0" dirty="0" smtClean="0"/>
              <a:t>.  interestingly, there are a lot of </a:t>
            </a:r>
            <a:r>
              <a:rPr lang="en-US" baseline="0" dirty="0" err="1" smtClean="0"/>
              <a:t>dsRNA</a:t>
            </a:r>
            <a:r>
              <a:rPr lang="en-US" baseline="0" dirty="0" smtClean="0"/>
              <a:t> in the granules.</a:t>
            </a:r>
            <a:endParaRPr lang="en-US" dirty="0"/>
          </a:p>
        </p:txBody>
      </p:sp>
      <p:sp>
        <p:nvSpPr>
          <p:cNvPr id="4" name="Slide Number Placeholder 3"/>
          <p:cNvSpPr>
            <a:spLocks noGrp="1"/>
          </p:cNvSpPr>
          <p:nvPr>
            <p:ph type="sldNum" sz="quarter" idx="10"/>
          </p:nvPr>
        </p:nvSpPr>
        <p:spPr/>
        <p:txBody>
          <a:bodyPr/>
          <a:lstStyle/>
          <a:p>
            <a:fld id="{9710E319-A1D3-9B4F-BDD1-DE83D17B3E6E}" type="slidenum">
              <a:rPr lang="en-US" smtClean="0"/>
              <a:t>11</a:t>
            </a:fld>
            <a:endParaRPr lang="en-US"/>
          </a:p>
        </p:txBody>
      </p:sp>
    </p:spTree>
    <p:extLst>
      <p:ext uri="{BB962C8B-B14F-4D97-AF65-F5344CB8AC3E}">
        <p14:creationId xmlns:p14="http://schemas.microsoft.com/office/powerpoint/2010/main" val="6264072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call</a:t>
            </a:r>
            <a:r>
              <a:rPr lang="en-US" baseline="0" dirty="0" smtClean="0"/>
              <a:t> it FANCI as it comes from the idea of FACS. And fancy </a:t>
            </a:r>
            <a:r>
              <a:rPr lang="en-US" baseline="0" dirty="0" err="1" smtClean="0"/>
              <a:t>facni</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CEDAE203-46A1-1344-A475-705BA7E84FD6}" type="slidenum">
              <a:rPr lang="en-US" smtClean="0"/>
              <a:t>12</a:t>
            </a:fld>
            <a:endParaRPr lang="en-US"/>
          </a:p>
        </p:txBody>
      </p:sp>
    </p:spTree>
    <p:extLst>
      <p:ext uri="{BB962C8B-B14F-4D97-AF65-F5344CB8AC3E}">
        <p14:creationId xmlns:p14="http://schemas.microsoft.com/office/powerpoint/2010/main" val="9748936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I test it on both </a:t>
            </a:r>
            <a:r>
              <a:rPr lang="en-US" dirty="0" err="1" smtClean="0"/>
              <a:t>uv</a:t>
            </a:r>
            <a:r>
              <a:rPr lang="en-US" dirty="0" smtClean="0"/>
              <a:t> and arsenite stress.</a:t>
            </a:r>
            <a:endParaRPr lang="en-US" dirty="0"/>
          </a:p>
        </p:txBody>
      </p:sp>
      <p:sp>
        <p:nvSpPr>
          <p:cNvPr id="4" name="Slide Number Placeholder 3"/>
          <p:cNvSpPr>
            <a:spLocks noGrp="1"/>
          </p:cNvSpPr>
          <p:nvPr>
            <p:ph type="sldNum" sz="quarter" idx="10"/>
          </p:nvPr>
        </p:nvSpPr>
        <p:spPr/>
        <p:txBody>
          <a:bodyPr/>
          <a:lstStyle/>
          <a:p>
            <a:fld id="{CEDAE203-46A1-1344-A475-705BA7E84FD6}" type="slidenum">
              <a:rPr lang="en-US" smtClean="0"/>
              <a:t>13</a:t>
            </a:fld>
            <a:endParaRPr lang="en-US"/>
          </a:p>
        </p:txBody>
      </p:sp>
    </p:spTree>
    <p:extLst>
      <p:ext uri="{BB962C8B-B14F-4D97-AF65-F5344CB8AC3E}">
        <p14:creationId xmlns:p14="http://schemas.microsoft.com/office/powerpoint/2010/main" val="29039777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FANCI</a:t>
            </a:r>
            <a:r>
              <a:rPr lang="en-US" baseline="0" dirty="0" smtClean="0"/>
              <a:t> works well for </a:t>
            </a:r>
            <a:r>
              <a:rPr lang="en-US" baseline="0" dirty="0" err="1" smtClean="0"/>
              <a:t>asenite</a:t>
            </a:r>
            <a:r>
              <a:rPr lang="en-US" baseline="0" dirty="0" smtClean="0"/>
              <a:t> and </a:t>
            </a:r>
            <a:r>
              <a:rPr lang="en-US" baseline="0" dirty="0" err="1" smtClean="0"/>
              <a:t>uv</a:t>
            </a:r>
            <a:r>
              <a:rPr lang="en-US" baseline="0" dirty="0" smtClean="0"/>
              <a:t>, I then checked whether it will also work for other stress granules</a:t>
            </a:r>
            <a:endParaRPr lang="en-US" dirty="0"/>
          </a:p>
        </p:txBody>
      </p:sp>
      <p:sp>
        <p:nvSpPr>
          <p:cNvPr id="4" name="Slide Number Placeholder 3"/>
          <p:cNvSpPr>
            <a:spLocks noGrp="1"/>
          </p:cNvSpPr>
          <p:nvPr>
            <p:ph type="sldNum" sz="quarter" idx="10"/>
          </p:nvPr>
        </p:nvSpPr>
        <p:spPr/>
        <p:txBody>
          <a:bodyPr/>
          <a:lstStyle/>
          <a:p>
            <a:fld id="{CEDAE203-46A1-1344-A475-705BA7E84FD6}" type="slidenum">
              <a:rPr lang="en-US" smtClean="0"/>
              <a:t>14</a:t>
            </a:fld>
            <a:endParaRPr lang="en-US"/>
          </a:p>
        </p:txBody>
      </p:sp>
    </p:spTree>
    <p:extLst>
      <p:ext uri="{BB962C8B-B14F-4D97-AF65-F5344CB8AC3E}">
        <p14:creationId xmlns:p14="http://schemas.microsoft.com/office/powerpoint/2010/main" val="1478426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Parker AS</a:t>
            </a:r>
            <a:r>
              <a:rPr lang="en-US" baseline="0" dirty="0" smtClean="0"/>
              <a:t> </a:t>
            </a:r>
            <a:r>
              <a:rPr lang="en-US" baseline="0" dirty="0" err="1" smtClean="0"/>
              <a:t>vs</a:t>
            </a:r>
            <a:r>
              <a:rPr lang="en-US" baseline="0" dirty="0" smtClean="0"/>
              <a:t> Zhou AS</a:t>
            </a:r>
            <a:endParaRPr lang="en-US" dirty="0"/>
          </a:p>
        </p:txBody>
      </p:sp>
      <p:sp>
        <p:nvSpPr>
          <p:cNvPr id="4" name="Slide Number Placeholder 3"/>
          <p:cNvSpPr>
            <a:spLocks noGrp="1"/>
          </p:cNvSpPr>
          <p:nvPr>
            <p:ph type="sldNum" sz="quarter" idx="10"/>
          </p:nvPr>
        </p:nvSpPr>
        <p:spPr/>
        <p:txBody>
          <a:bodyPr/>
          <a:lstStyle/>
          <a:p>
            <a:fld id="{CEDAE203-46A1-1344-A475-705BA7E84FD6}" type="slidenum">
              <a:rPr lang="en-US" smtClean="0"/>
              <a:t>18</a:t>
            </a:fld>
            <a:endParaRPr lang="en-US"/>
          </a:p>
        </p:txBody>
      </p:sp>
    </p:spTree>
    <p:extLst>
      <p:ext uri="{BB962C8B-B14F-4D97-AF65-F5344CB8AC3E}">
        <p14:creationId xmlns:p14="http://schemas.microsoft.com/office/powerpoint/2010/main" val="1084747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dhx9 is a nuclear </a:t>
            </a:r>
            <a:r>
              <a:rPr lang="en-US" dirty="0" err="1" smtClean="0"/>
              <a:t>rna</a:t>
            </a:r>
            <a:r>
              <a:rPr lang="en-US" dirty="0" smtClean="0"/>
              <a:t> helicase binding </a:t>
            </a:r>
            <a:r>
              <a:rPr lang="en-US" dirty="0" err="1" smtClean="0"/>
              <a:t>dsrna</a:t>
            </a:r>
            <a:r>
              <a:rPr lang="en-US" dirty="0" smtClean="0"/>
              <a:t>.</a:t>
            </a:r>
            <a:r>
              <a:rPr lang="en-US" baseline="0" dirty="0" smtClean="0"/>
              <a:t> in drosophila, it is named </a:t>
            </a:r>
            <a:r>
              <a:rPr lang="en-US" baseline="0" dirty="0" err="1" smtClean="0"/>
              <a:t>mle</a:t>
            </a:r>
            <a:r>
              <a:rPr lang="en-US" baseline="0" dirty="0" smtClean="0"/>
              <a:t> and binds with </a:t>
            </a:r>
            <a:r>
              <a:rPr lang="en-US" baseline="0" dirty="0" err="1" smtClean="0"/>
              <a:t>rox</a:t>
            </a:r>
            <a:r>
              <a:rPr lang="en-US" baseline="0" dirty="0" smtClean="0"/>
              <a:t> </a:t>
            </a:r>
            <a:r>
              <a:rPr lang="en-US" baseline="0" dirty="0" err="1" smtClean="0"/>
              <a:t>rna</a:t>
            </a:r>
            <a:r>
              <a:rPr lang="en-US" baseline="0" dirty="0" smtClean="0"/>
              <a:t> and contribute to x </a:t>
            </a:r>
            <a:r>
              <a:rPr lang="en-US" baseline="0" dirty="0" err="1" smtClean="0"/>
              <a:t>chr</a:t>
            </a:r>
            <a:r>
              <a:rPr lang="en-US" baseline="0" dirty="0" smtClean="0"/>
              <a:t> dosage compensation with </a:t>
            </a:r>
            <a:r>
              <a:rPr lang="en-US" baseline="0" dirty="0" err="1" smtClean="0"/>
              <a:t>msl</a:t>
            </a:r>
            <a:r>
              <a:rPr lang="en-US" baseline="0" dirty="0" smtClean="0"/>
              <a:t> complex. in mammalian cells, dhx9 binds with </a:t>
            </a:r>
            <a:r>
              <a:rPr lang="en-US" baseline="0" dirty="0" err="1" smtClean="0"/>
              <a:t>ir-alu</a:t>
            </a:r>
            <a:r>
              <a:rPr lang="en-US" baseline="0" dirty="0" smtClean="0"/>
              <a:t> </a:t>
            </a:r>
            <a:r>
              <a:rPr lang="en-US" baseline="0" dirty="0" err="1" smtClean="0"/>
              <a:t>dsrna</a:t>
            </a:r>
            <a:r>
              <a:rPr lang="en-US" baseline="0" dirty="0" smtClean="0"/>
              <a:t> in mRNA and suppressed the improper generation of circular </a:t>
            </a:r>
            <a:r>
              <a:rPr lang="en-US" baseline="0" dirty="0" err="1" smtClean="0"/>
              <a:t>rna</a:t>
            </a:r>
            <a:r>
              <a:rPr lang="en-US" baseline="0" dirty="0" smtClean="0"/>
              <a:t> and self </a:t>
            </a:r>
            <a:r>
              <a:rPr lang="en-US" baseline="0" dirty="0" err="1" smtClean="0"/>
              <a:t>dsRNA</a:t>
            </a:r>
            <a:endParaRPr lang="en-US" dirty="0"/>
          </a:p>
        </p:txBody>
      </p:sp>
      <p:sp>
        <p:nvSpPr>
          <p:cNvPr id="4" name="灯片编号占位符 3"/>
          <p:cNvSpPr>
            <a:spLocks noGrp="1"/>
          </p:cNvSpPr>
          <p:nvPr>
            <p:ph type="sldNum" sz="quarter" idx="5"/>
          </p:nvPr>
        </p:nvSpPr>
        <p:spPr/>
        <p:txBody>
          <a:bodyPr/>
          <a:lstStyle/>
          <a:p>
            <a:fld id="{EEE1B3BC-7C7F-4E2F-8AF6-ED7A0A4F2030}" type="slidenum">
              <a:rPr lang="zh-CN" altLang="en-US" smtClean="0"/>
              <a:t>3</a:t>
            </a:fld>
            <a:endParaRPr lang="zh-CN" altLang="en-US"/>
          </a:p>
        </p:txBody>
      </p:sp>
    </p:spTree>
    <p:extLst>
      <p:ext uri="{BB962C8B-B14F-4D97-AF65-F5344CB8AC3E}">
        <p14:creationId xmlns:p14="http://schemas.microsoft.com/office/powerpoint/2010/main" val="822576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first co stained</a:t>
            </a:r>
            <a:r>
              <a:rPr lang="en-US" baseline="0" dirty="0" smtClean="0"/>
              <a:t> dhx9 with g3bp1, a marker of SG,  and find that this granule are stress granules. but to our surprise, we can not detect dhx9 in canonical stress granules induced by </a:t>
            </a:r>
            <a:r>
              <a:rPr lang="en-US" baseline="0" dirty="0" err="1" smtClean="0"/>
              <a:t>arsenite</a:t>
            </a:r>
            <a:r>
              <a:rPr lang="en-US" baseline="0" dirty="0" smtClean="0"/>
              <a:t> and heat shock, though we see stress granules in these cells.</a:t>
            </a:r>
            <a:endParaRPr lang="en-US" dirty="0"/>
          </a:p>
        </p:txBody>
      </p:sp>
      <p:sp>
        <p:nvSpPr>
          <p:cNvPr id="4" name="Slide Number Placeholder 3"/>
          <p:cNvSpPr>
            <a:spLocks noGrp="1"/>
          </p:cNvSpPr>
          <p:nvPr>
            <p:ph type="sldNum" sz="quarter" idx="10"/>
          </p:nvPr>
        </p:nvSpPr>
        <p:spPr/>
        <p:txBody>
          <a:bodyPr/>
          <a:lstStyle/>
          <a:p>
            <a:fld id="{9710E319-A1D3-9B4F-BDD1-DE83D17B3E6E}" type="slidenum">
              <a:rPr lang="en-US" smtClean="0"/>
              <a:t>4</a:t>
            </a:fld>
            <a:endParaRPr lang="en-US"/>
          </a:p>
        </p:txBody>
      </p:sp>
    </p:spTree>
    <p:extLst>
      <p:ext uri="{BB962C8B-B14F-4D97-AF65-F5344CB8AC3E}">
        <p14:creationId xmlns:p14="http://schemas.microsoft.com/office/powerpoint/2010/main" val="1562567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DHX9 binds with </a:t>
            </a:r>
            <a:r>
              <a:rPr lang="en-US" dirty="0" err="1" smtClean="0"/>
              <a:t>dsRNA</a:t>
            </a:r>
            <a:r>
              <a:rPr lang="en-US" dirty="0" smtClean="0"/>
              <a:t>, we think maybe it is </a:t>
            </a:r>
            <a:r>
              <a:rPr lang="en-US" dirty="0" err="1" smtClean="0"/>
              <a:t>dsRNA</a:t>
            </a:r>
            <a:r>
              <a:rPr lang="en-US" dirty="0" smtClean="0"/>
              <a:t> related. </a:t>
            </a:r>
            <a:r>
              <a:rPr lang="en-US" baseline="0" dirty="0" smtClean="0"/>
              <a:t>we transfected viral </a:t>
            </a:r>
            <a:r>
              <a:rPr lang="en-US" baseline="0" dirty="0" err="1" smtClean="0"/>
              <a:t>dsrna</a:t>
            </a:r>
            <a:r>
              <a:rPr lang="en-US" baseline="0" dirty="0" smtClean="0"/>
              <a:t> mimics </a:t>
            </a:r>
            <a:r>
              <a:rPr lang="en-US" baseline="0" dirty="0" err="1" smtClean="0"/>
              <a:t>polyIC</a:t>
            </a:r>
            <a:r>
              <a:rPr lang="en-US" baseline="0" dirty="0" smtClean="0"/>
              <a:t> or IR-</a:t>
            </a:r>
            <a:r>
              <a:rPr lang="en-US" baseline="0" dirty="0" err="1" smtClean="0"/>
              <a:t>alu</a:t>
            </a:r>
            <a:r>
              <a:rPr lang="en-US" baseline="0" dirty="0" smtClean="0"/>
              <a:t> </a:t>
            </a:r>
            <a:r>
              <a:rPr lang="en-US" baseline="0" dirty="0" err="1" smtClean="0"/>
              <a:t>dsrna</a:t>
            </a:r>
            <a:r>
              <a:rPr lang="en-US" baseline="0" dirty="0" smtClean="0"/>
              <a:t> to cells, indeed, we see stress granules in the cells, but to our surprise, dhx9 is not in these </a:t>
            </a:r>
            <a:r>
              <a:rPr lang="en-US" baseline="0" dirty="0" err="1" smtClean="0"/>
              <a:t>sg</a:t>
            </a:r>
            <a:r>
              <a:rPr lang="en-US" baseline="0" dirty="0" smtClean="0"/>
              <a:t> neither. moreover, when we give cells </a:t>
            </a:r>
            <a:r>
              <a:rPr lang="en-US" baseline="0" dirty="0" err="1" smtClean="0"/>
              <a:t>dsrna</a:t>
            </a:r>
            <a:r>
              <a:rPr lang="en-US" baseline="0" dirty="0" smtClean="0"/>
              <a:t> and </a:t>
            </a:r>
            <a:r>
              <a:rPr lang="en-US" baseline="0" dirty="0" err="1" smtClean="0"/>
              <a:t>uvc</a:t>
            </a:r>
            <a:r>
              <a:rPr lang="en-US" baseline="0" dirty="0" smtClean="0"/>
              <a:t> stress together, we see both dhx9 positive and negative </a:t>
            </a:r>
            <a:r>
              <a:rPr lang="en-US" baseline="0" dirty="0" err="1" smtClean="0"/>
              <a:t>sgs</a:t>
            </a:r>
            <a:r>
              <a:rPr lang="en-US" baseline="0" dirty="0" smtClean="0"/>
              <a:t> independently, which indicated that </a:t>
            </a:r>
            <a:r>
              <a:rPr lang="en-US" baseline="0" dirty="0" err="1" smtClean="0"/>
              <a:t>dsrna</a:t>
            </a:r>
            <a:r>
              <a:rPr lang="en-US" baseline="0" dirty="0" smtClean="0"/>
              <a:t>-induced </a:t>
            </a:r>
            <a:r>
              <a:rPr lang="en-US" baseline="0" dirty="0" err="1" smtClean="0"/>
              <a:t>sg</a:t>
            </a:r>
            <a:r>
              <a:rPr lang="en-US" baseline="0" dirty="0" smtClean="0"/>
              <a:t> did not recruit dhx9</a:t>
            </a:r>
            <a:endParaRPr lang="en-US" dirty="0"/>
          </a:p>
        </p:txBody>
      </p:sp>
      <p:sp>
        <p:nvSpPr>
          <p:cNvPr id="4" name="Slide Number Placeholder 3"/>
          <p:cNvSpPr>
            <a:spLocks noGrp="1"/>
          </p:cNvSpPr>
          <p:nvPr>
            <p:ph type="sldNum" sz="quarter" idx="10"/>
          </p:nvPr>
        </p:nvSpPr>
        <p:spPr/>
        <p:txBody>
          <a:bodyPr/>
          <a:lstStyle/>
          <a:p>
            <a:fld id="{870A407D-0BAE-DA45-ADFF-8055E421EA52}" type="slidenum">
              <a:rPr lang="en-US" smtClean="0"/>
              <a:t>5</a:t>
            </a:fld>
            <a:endParaRPr lang="en-US"/>
          </a:p>
        </p:txBody>
      </p:sp>
    </p:spTree>
    <p:extLst>
      <p:ext uri="{BB962C8B-B14F-4D97-AF65-F5344CB8AC3E}">
        <p14:creationId xmlns:p14="http://schemas.microsoft.com/office/powerpoint/2010/main" val="2808636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go</a:t>
            </a:r>
            <a:r>
              <a:rPr lang="en-US" baseline="0" dirty="0" smtClean="0"/>
              <a:t> back to </a:t>
            </a:r>
            <a:r>
              <a:rPr lang="en-US" baseline="0" dirty="0" err="1" smtClean="0"/>
              <a:t>uv</a:t>
            </a:r>
            <a:r>
              <a:rPr lang="en-US" baseline="0" dirty="0" smtClean="0"/>
              <a:t> stress, as you know, there are three different kinds of UV light, UVC and UVB are short wavelength with high energy, and they can damage our </a:t>
            </a:r>
            <a:r>
              <a:rPr lang="en-US" baseline="0" dirty="0" err="1" smtClean="0"/>
              <a:t>dna</a:t>
            </a:r>
            <a:r>
              <a:rPr lang="en-US" baseline="0" dirty="0" smtClean="0"/>
              <a:t> directly. another </a:t>
            </a:r>
            <a:r>
              <a:rPr lang="en-US" baseline="0" dirty="0" err="1" smtClean="0"/>
              <a:t>uv</a:t>
            </a:r>
            <a:r>
              <a:rPr lang="en-US" baseline="0" dirty="0" smtClean="0"/>
              <a:t> is </a:t>
            </a:r>
            <a:r>
              <a:rPr lang="en-US" baseline="0" dirty="0" err="1" smtClean="0"/>
              <a:t>uva</a:t>
            </a:r>
            <a:r>
              <a:rPr lang="en-US" baseline="0" dirty="0" smtClean="0"/>
              <a:t>, which has low energy and only damage something in a very high dose. we found that both UVC and UVB can induce dhx9 granule but not UVA</a:t>
            </a:r>
            <a:endParaRPr lang="en-US" dirty="0"/>
          </a:p>
        </p:txBody>
      </p:sp>
      <p:sp>
        <p:nvSpPr>
          <p:cNvPr id="4" name="Slide Number Placeholder 3"/>
          <p:cNvSpPr>
            <a:spLocks noGrp="1"/>
          </p:cNvSpPr>
          <p:nvPr>
            <p:ph type="sldNum" sz="quarter" idx="10"/>
          </p:nvPr>
        </p:nvSpPr>
        <p:spPr/>
        <p:txBody>
          <a:bodyPr/>
          <a:lstStyle/>
          <a:p>
            <a:fld id="{870A407D-0BAE-DA45-ADFF-8055E421EA52}" type="slidenum">
              <a:rPr lang="en-US" smtClean="0"/>
              <a:t>6</a:t>
            </a:fld>
            <a:endParaRPr lang="en-US"/>
          </a:p>
        </p:txBody>
      </p:sp>
    </p:spTree>
    <p:extLst>
      <p:ext uri="{BB962C8B-B14F-4D97-AF65-F5344CB8AC3E}">
        <p14:creationId xmlns:p14="http://schemas.microsoft.com/office/powerpoint/2010/main" val="3618550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brief summary, we find that </a:t>
            </a:r>
            <a:r>
              <a:rPr lang="en-US" baseline="0" dirty="0" err="1" smtClean="0"/>
              <a:t>uvc</a:t>
            </a:r>
            <a:r>
              <a:rPr lang="en-US" baseline="0" dirty="0" smtClean="0"/>
              <a:t> and </a:t>
            </a:r>
            <a:r>
              <a:rPr lang="en-US" baseline="0" dirty="0" err="1" smtClean="0"/>
              <a:t>uvb</a:t>
            </a:r>
            <a:r>
              <a:rPr lang="en-US" baseline="0" dirty="0" smtClean="0"/>
              <a:t> induces dhx9 positive </a:t>
            </a:r>
            <a:r>
              <a:rPr lang="en-US" baseline="0" dirty="0" err="1" smtClean="0"/>
              <a:t>sg</a:t>
            </a:r>
            <a:r>
              <a:rPr lang="en-US" baseline="0" dirty="0" smtClean="0"/>
              <a:t>, but </a:t>
            </a:r>
            <a:r>
              <a:rPr lang="en-US" baseline="0" dirty="0" err="1" smtClean="0"/>
              <a:t>uva</a:t>
            </a:r>
            <a:r>
              <a:rPr lang="en-US" baseline="0" dirty="0" smtClean="0"/>
              <a:t> or other canonical stress did not induce dhx9 positive </a:t>
            </a:r>
            <a:r>
              <a:rPr lang="en-US" baseline="0" dirty="0" err="1" smtClean="0"/>
              <a:t>sgs</a:t>
            </a:r>
            <a:r>
              <a:rPr lang="en-US" baseline="0" dirty="0" smtClean="0"/>
              <a:t>. as </a:t>
            </a:r>
            <a:r>
              <a:rPr lang="en-US" baseline="0" dirty="0" err="1" smtClean="0"/>
              <a:t>uvc</a:t>
            </a:r>
            <a:r>
              <a:rPr lang="en-US" baseline="0" dirty="0" smtClean="0"/>
              <a:t> and </a:t>
            </a:r>
            <a:r>
              <a:rPr lang="en-US" baseline="0" dirty="0" err="1" smtClean="0"/>
              <a:t>uvb</a:t>
            </a:r>
            <a:r>
              <a:rPr lang="en-US" baseline="0" dirty="0" smtClean="0"/>
              <a:t> damage </a:t>
            </a:r>
            <a:r>
              <a:rPr lang="en-US" baseline="0" dirty="0" err="1" smtClean="0"/>
              <a:t>dna</a:t>
            </a:r>
            <a:r>
              <a:rPr lang="en-US" baseline="0" dirty="0" smtClean="0"/>
              <a:t> but not </a:t>
            </a:r>
            <a:r>
              <a:rPr lang="en-US" baseline="0" dirty="0" err="1" smtClean="0"/>
              <a:t>uva</a:t>
            </a:r>
            <a:r>
              <a:rPr lang="en-US" baseline="0" dirty="0" smtClean="0"/>
              <a:t>, we think that maybe it is a DNA damage response. but to our surprise, we find the DNA damage did not induce dhx9 granules, we tried a lot of different kind of </a:t>
            </a:r>
            <a:r>
              <a:rPr lang="en-US" baseline="0" dirty="0" err="1" smtClean="0"/>
              <a:t>dna</a:t>
            </a:r>
            <a:r>
              <a:rPr lang="en-US" baseline="0" dirty="0" smtClean="0"/>
              <a:t> damage, none of them generate dhx9 granules, we even tried </a:t>
            </a:r>
            <a:r>
              <a:rPr lang="en-US" baseline="0" dirty="0" err="1" smtClean="0"/>
              <a:t>dna</a:t>
            </a:r>
            <a:r>
              <a:rPr lang="en-US" baseline="0" dirty="0" smtClean="0"/>
              <a:t> damage plus </a:t>
            </a:r>
            <a:r>
              <a:rPr lang="en-US" baseline="0" dirty="0" err="1" smtClean="0"/>
              <a:t>sg</a:t>
            </a:r>
            <a:r>
              <a:rPr lang="en-US" baseline="0" dirty="0" smtClean="0"/>
              <a:t> inducer, still ,we did not see any dhx9 granules in the cells. there must be something special happened in UVC  and UVB treatment. In fact, apart from DNA, RNA is also damaged by UVC and UVB,. but as you known, many people believe that RNA has short lifetime and it is not important to care about them, compared to DNA damage. </a:t>
            </a:r>
            <a:endParaRPr lang="en-US" dirty="0"/>
          </a:p>
        </p:txBody>
      </p:sp>
      <p:sp>
        <p:nvSpPr>
          <p:cNvPr id="4" name="Slide Number Placeholder 3"/>
          <p:cNvSpPr>
            <a:spLocks noGrp="1"/>
          </p:cNvSpPr>
          <p:nvPr>
            <p:ph type="sldNum" sz="quarter" idx="10"/>
          </p:nvPr>
        </p:nvSpPr>
        <p:spPr/>
        <p:txBody>
          <a:bodyPr/>
          <a:lstStyle/>
          <a:p>
            <a:fld id="{870A407D-0BAE-DA45-ADFF-8055E421EA52}" type="slidenum">
              <a:rPr lang="en-US" smtClean="0"/>
              <a:t>7</a:t>
            </a:fld>
            <a:endParaRPr lang="en-US"/>
          </a:p>
        </p:txBody>
      </p:sp>
    </p:spTree>
    <p:extLst>
      <p:ext uri="{BB962C8B-B14F-4D97-AF65-F5344CB8AC3E}">
        <p14:creationId xmlns:p14="http://schemas.microsoft.com/office/powerpoint/2010/main" val="38083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uvc</a:t>
            </a:r>
            <a:r>
              <a:rPr lang="en-US" baseline="0" dirty="0" smtClean="0"/>
              <a:t> damage RNA by inducing RNA </a:t>
            </a:r>
            <a:r>
              <a:rPr lang="en-US" baseline="0" dirty="0" err="1" smtClean="0"/>
              <a:t>crosslinked</a:t>
            </a:r>
            <a:r>
              <a:rPr lang="en-US" baseline="0" dirty="0" smtClean="0"/>
              <a:t> to </a:t>
            </a:r>
            <a:r>
              <a:rPr lang="en-US" baseline="0" dirty="0" err="1" smtClean="0"/>
              <a:t>biomoleculars</a:t>
            </a:r>
            <a:r>
              <a:rPr lang="en-US" baseline="0" dirty="0" smtClean="0"/>
              <a:t> nearby. for example, </a:t>
            </a:r>
            <a:r>
              <a:rPr lang="en-US" baseline="0" dirty="0" err="1" smtClean="0"/>
              <a:t>uridine</a:t>
            </a:r>
            <a:r>
              <a:rPr lang="en-US" baseline="0" dirty="0" smtClean="0"/>
              <a:t> can be </a:t>
            </a:r>
            <a:r>
              <a:rPr lang="en-US" baseline="0" dirty="0" err="1" smtClean="0"/>
              <a:t>crosslinked</a:t>
            </a:r>
            <a:r>
              <a:rPr lang="en-US" baseline="0" dirty="0" smtClean="0"/>
              <a:t> to </a:t>
            </a:r>
            <a:r>
              <a:rPr lang="en-US" altLang="zh-CN" baseline="0" dirty="0" smtClean="0"/>
              <a:t>benzene ring from amino acids. this chemical reaction is widely used in RNA field yet not one tried to explore whether it has some biological consequence. To </a:t>
            </a:r>
            <a:r>
              <a:rPr lang="en-US" altLang="zh-CN" baseline="0" dirty="0" err="1" smtClean="0"/>
              <a:t>addess</a:t>
            </a:r>
            <a:r>
              <a:rPr lang="en-US" altLang="zh-CN" baseline="0" dirty="0" smtClean="0"/>
              <a:t> whether RNA damage induces dhx9 granules, we use 4sU to treat the cells, 4sU is an analog of </a:t>
            </a:r>
            <a:r>
              <a:rPr lang="en-US" altLang="zh-CN" baseline="0" dirty="0" err="1" smtClean="0"/>
              <a:t>uridine</a:t>
            </a:r>
            <a:r>
              <a:rPr lang="en-US" altLang="zh-CN" baseline="0" dirty="0" smtClean="0"/>
              <a:t> and it is safe and can be incorporated into RNA. It can be specifically activated by UVA and crosslink with proximal biomolecules.</a:t>
            </a:r>
            <a:endParaRPr lang="en-US" dirty="0"/>
          </a:p>
        </p:txBody>
      </p:sp>
      <p:sp>
        <p:nvSpPr>
          <p:cNvPr id="4" name="Slide Number Placeholder 3"/>
          <p:cNvSpPr>
            <a:spLocks noGrp="1"/>
          </p:cNvSpPr>
          <p:nvPr>
            <p:ph type="sldNum" sz="quarter" idx="10"/>
          </p:nvPr>
        </p:nvSpPr>
        <p:spPr/>
        <p:txBody>
          <a:bodyPr/>
          <a:lstStyle/>
          <a:p>
            <a:fld id="{870A407D-0BAE-DA45-ADFF-8055E421EA52}" type="slidenum">
              <a:rPr lang="en-US" smtClean="0"/>
              <a:t>8</a:t>
            </a:fld>
            <a:endParaRPr lang="en-US"/>
          </a:p>
        </p:txBody>
      </p:sp>
    </p:spTree>
    <p:extLst>
      <p:ext uri="{BB962C8B-B14F-4D97-AF65-F5344CB8AC3E}">
        <p14:creationId xmlns:p14="http://schemas.microsoft.com/office/powerpoint/2010/main" val="3370455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as you</a:t>
            </a:r>
            <a:r>
              <a:rPr lang="en-US" baseline="0" dirty="0" smtClean="0"/>
              <a:t> have seen before, </a:t>
            </a:r>
            <a:r>
              <a:rPr lang="en-US" baseline="0" dirty="0" err="1" smtClean="0"/>
              <a:t>uvc</a:t>
            </a:r>
            <a:r>
              <a:rPr lang="en-US" baseline="0" dirty="0" smtClean="0"/>
              <a:t> and </a:t>
            </a:r>
            <a:r>
              <a:rPr lang="en-US" baseline="0" dirty="0" err="1" smtClean="0"/>
              <a:t>uvb</a:t>
            </a:r>
            <a:r>
              <a:rPr lang="en-US" baseline="0" dirty="0" smtClean="0"/>
              <a:t> but not </a:t>
            </a:r>
            <a:r>
              <a:rPr lang="en-US" baseline="0" dirty="0" err="1" smtClean="0"/>
              <a:t>uva</a:t>
            </a:r>
            <a:r>
              <a:rPr lang="en-US" baseline="0" dirty="0" smtClean="0"/>
              <a:t> induces dhx9 granules, to our surprise, 4su plus </a:t>
            </a:r>
            <a:r>
              <a:rPr lang="en-US" baseline="0" dirty="0" err="1" smtClean="0"/>
              <a:t>uva</a:t>
            </a:r>
            <a:r>
              <a:rPr lang="en-US" baseline="0" dirty="0" smtClean="0"/>
              <a:t> also induces dhx9 granule in the cells but 4sU alone can not. by this experiments we finally figured out that it is RNA crosslink, such a kind of RNA </a:t>
            </a:r>
            <a:r>
              <a:rPr lang="en-US" baseline="0" dirty="0" err="1" smtClean="0"/>
              <a:t>damge</a:t>
            </a:r>
            <a:r>
              <a:rPr lang="en-US" baseline="0" dirty="0" smtClean="0"/>
              <a:t>, that induces DHX9 granules. One thing I should point out is that last time in my first Tuesday seminar, </a:t>
            </a:r>
            <a:r>
              <a:rPr lang="en-US" dirty="0" smtClean="0"/>
              <a:t>Gerhard suggests me that dhx9</a:t>
            </a:r>
            <a:r>
              <a:rPr lang="en-US" baseline="0" dirty="0" smtClean="0"/>
              <a:t> granules may be caused by RNA damage. Thank you a lot ! An additional knowledge I would like to share with you is that the daily </a:t>
            </a:r>
            <a:r>
              <a:rPr lang="en-US" baseline="0" dirty="0" err="1" smtClean="0"/>
              <a:t>uva</a:t>
            </a:r>
            <a:r>
              <a:rPr lang="en-US" baseline="0" dirty="0" smtClean="0"/>
              <a:t> dose in berlin in </a:t>
            </a:r>
            <a:r>
              <a:rPr lang="en-US" baseline="0" dirty="0" err="1" smtClean="0"/>
              <a:t>april</a:t>
            </a:r>
            <a:r>
              <a:rPr lang="en-US" baseline="0" dirty="0" smtClean="0"/>
              <a:t> is 70j/cm2 while the dose we use in our experiment is 0.05j/cm2. </a:t>
            </a:r>
            <a:endParaRPr lang="en-US" dirty="0" smtClean="0"/>
          </a:p>
        </p:txBody>
      </p:sp>
      <p:sp>
        <p:nvSpPr>
          <p:cNvPr id="4" name="Slide Number Placeholder 3"/>
          <p:cNvSpPr>
            <a:spLocks noGrp="1"/>
          </p:cNvSpPr>
          <p:nvPr>
            <p:ph type="sldNum" sz="quarter" idx="10"/>
          </p:nvPr>
        </p:nvSpPr>
        <p:spPr/>
        <p:txBody>
          <a:bodyPr/>
          <a:lstStyle/>
          <a:p>
            <a:fld id="{870A407D-0BAE-DA45-ADFF-8055E421EA52}" type="slidenum">
              <a:rPr lang="en-US" smtClean="0"/>
              <a:t>9</a:t>
            </a:fld>
            <a:endParaRPr lang="en-US"/>
          </a:p>
        </p:txBody>
      </p:sp>
    </p:spTree>
    <p:extLst>
      <p:ext uri="{BB962C8B-B14F-4D97-AF65-F5344CB8AC3E}">
        <p14:creationId xmlns:p14="http://schemas.microsoft.com/office/powerpoint/2010/main" val="39078488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a further experiments, we find that while </a:t>
            </a:r>
            <a:r>
              <a:rPr lang="en-US" baseline="0" dirty="0" err="1" smtClean="0"/>
              <a:t>Rnase</a:t>
            </a:r>
            <a:r>
              <a:rPr lang="en-US" baseline="0" dirty="0" smtClean="0"/>
              <a:t> A eliminate the DHX9 granules, BSA or </a:t>
            </a:r>
            <a:r>
              <a:rPr lang="en-US" baseline="0" dirty="0" err="1" smtClean="0"/>
              <a:t>Dnase</a:t>
            </a:r>
            <a:r>
              <a:rPr lang="en-US" baseline="0" dirty="0" smtClean="0"/>
              <a:t> treatment did not dissolve the granules, although </a:t>
            </a:r>
            <a:r>
              <a:rPr lang="en-US" baseline="0" dirty="0" err="1" smtClean="0"/>
              <a:t>Dnase</a:t>
            </a:r>
            <a:r>
              <a:rPr lang="en-US" baseline="0" dirty="0" smtClean="0"/>
              <a:t> reduces DAPI staining.</a:t>
            </a:r>
            <a:endParaRPr lang="en-US" dirty="0"/>
          </a:p>
        </p:txBody>
      </p:sp>
      <p:sp>
        <p:nvSpPr>
          <p:cNvPr id="4" name="Slide Number Placeholder 3"/>
          <p:cNvSpPr>
            <a:spLocks noGrp="1"/>
          </p:cNvSpPr>
          <p:nvPr>
            <p:ph type="sldNum" sz="quarter" idx="10"/>
          </p:nvPr>
        </p:nvSpPr>
        <p:spPr/>
        <p:txBody>
          <a:bodyPr/>
          <a:lstStyle/>
          <a:p>
            <a:fld id="{870A407D-0BAE-DA45-ADFF-8055E421EA52}" type="slidenum">
              <a:rPr lang="en-US" smtClean="0"/>
              <a:t>10</a:t>
            </a:fld>
            <a:endParaRPr lang="en-US"/>
          </a:p>
        </p:txBody>
      </p:sp>
    </p:spTree>
    <p:extLst>
      <p:ext uri="{BB962C8B-B14F-4D97-AF65-F5344CB8AC3E}">
        <p14:creationId xmlns:p14="http://schemas.microsoft.com/office/powerpoint/2010/main" val="1086868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DC94BBE-43CF-784C-86F9-96E276EF0EF4}" type="datetimeFigureOut">
              <a:rPr lang="en-US" smtClean="0"/>
              <a:t>04.03.22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7FF167-BBCB-A745-8A63-6D5F77EBB9B8}" type="slidenum">
              <a:rPr lang="en-US" smtClean="0"/>
              <a:t>‹#›</a:t>
            </a:fld>
            <a:endParaRPr lang="en-US"/>
          </a:p>
        </p:txBody>
      </p:sp>
    </p:spTree>
    <p:extLst>
      <p:ext uri="{BB962C8B-B14F-4D97-AF65-F5344CB8AC3E}">
        <p14:creationId xmlns:p14="http://schemas.microsoft.com/office/powerpoint/2010/main" val="1494710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DC94BBE-43CF-784C-86F9-96E276EF0EF4}" type="datetimeFigureOut">
              <a:rPr lang="en-US" smtClean="0"/>
              <a:t>04.03.22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7FF167-BBCB-A745-8A63-6D5F77EBB9B8}" type="slidenum">
              <a:rPr lang="en-US" smtClean="0"/>
              <a:t>‹#›</a:t>
            </a:fld>
            <a:endParaRPr lang="en-US"/>
          </a:p>
        </p:txBody>
      </p:sp>
    </p:spTree>
    <p:extLst>
      <p:ext uri="{BB962C8B-B14F-4D97-AF65-F5344CB8AC3E}">
        <p14:creationId xmlns:p14="http://schemas.microsoft.com/office/powerpoint/2010/main" val="8878540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DC94BBE-43CF-784C-86F9-96E276EF0EF4}" type="datetimeFigureOut">
              <a:rPr lang="en-US" smtClean="0"/>
              <a:t>04.03.22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7FF167-BBCB-A745-8A63-6D5F77EBB9B8}" type="slidenum">
              <a:rPr lang="en-US" smtClean="0"/>
              <a:t>‹#›</a:t>
            </a:fld>
            <a:endParaRPr lang="en-US"/>
          </a:p>
        </p:txBody>
      </p:sp>
    </p:spTree>
    <p:extLst>
      <p:ext uri="{BB962C8B-B14F-4D97-AF65-F5344CB8AC3E}">
        <p14:creationId xmlns:p14="http://schemas.microsoft.com/office/powerpoint/2010/main" val="353216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DC94BBE-43CF-784C-86F9-96E276EF0EF4}" type="datetimeFigureOut">
              <a:rPr lang="en-US" smtClean="0"/>
              <a:t>04.03.22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7FF167-BBCB-A745-8A63-6D5F77EBB9B8}" type="slidenum">
              <a:rPr lang="en-US" smtClean="0"/>
              <a:t>‹#›</a:t>
            </a:fld>
            <a:endParaRPr lang="en-US"/>
          </a:p>
        </p:txBody>
      </p:sp>
    </p:spTree>
    <p:extLst>
      <p:ext uri="{BB962C8B-B14F-4D97-AF65-F5344CB8AC3E}">
        <p14:creationId xmlns:p14="http://schemas.microsoft.com/office/powerpoint/2010/main" val="1118494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DC94BBE-43CF-784C-86F9-96E276EF0EF4}" type="datetimeFigureOut">
              <a:rPr lang="en-US" smtClean="0"/>
              <a:t>04.03.22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7FF167-BBCB-A745-8A63-6D5F77EBB9B8}" type="slidenum">
              <a:rPr lang="en-US" smtClean="0"/>
              <a:t>‹#›</a:t>
            </a:fld>
            <a:endParaRPr lang="en-US"/>
          </a:p>
        </p:txBody>
      </p:sp>
    </p:spTree>
    <p:extLst>
      <p:ext uri="{BB962C8B-B14F-4D97-AF65-F5344CB8AC3E}">
        <p14:creationId xmlns:p14="http://schemas.microsoft.com/office/powerpoint/2010/main" val="3471429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DC94BBE-43CF-784C-86F9-96E276EF0EF4}" type="datetimeFigureOut">
              <a:rPr lang="en-US" smtClean="0"/>
              <a:t>04.03.22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7FF167-BBCB-A745-8A63-6D5F77EBB9B8}" type="slidenum">
              <a:rPr lang="en-US" smtClean="0"/>
              <a:t>‹#›</a:t>
            </a:fld>
            <a:endParaRPr lang="en-US"/>
          </a:p>
        </p:txBody>
      </p:sp>
    </p:spTree>
    <p:extLst>
      <p:ext uri="{BB962C8B-B14F-4D97-AF65-F5344CB8AC3E}">
        <p14:creationId xmlns:p14="http://schemas.microsoft.com/office/powerpoint/2010/main" val="252826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DC94BBE-43CF-784C-86F9-96E276EF0EF4}" type="datetimeFigureOut">
              <a:rPr lang="en-US" smtClean="0"/>
              <a:t>04.03.22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7FF167-BBCB-A745-8A63-6D5F77EBB9B8}" type="slidenum">
              <a:rPr lang="en-US" smtClean="0"/>
              <a:t>‹#›</a:t>
            </a:fld>
            <a:endParaRPr lang="en-US"/>
          </a:p>
        </p:txBody>
      </p:sp>
    </p:spTree>
    <p:extLst>
      <p:ext uri="{BB962C8B-B14F-4D97-AF65-F5344CB8AC3E}">
        <p14:creationId xmlns:p14="http://schemas.microsoft.com/office/powerpoint/2010/main" val="63520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DC94BBE-43CF-784C-86F9-96E276EF0EF4}" type="datetimeFigureOut">
              <a:rPr lang="en-US" smtClean="0"/>
              <a:t>04.03.22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7FF167-BBCB-A745-8A63-6D5F77EBB9B8}" type="slidenum">
              <a:rPr lang="en-US" smtClean="0"/>
              <a:t>‹#›</a:t>
            </a:fld>
            <a:endParaRPr lang="en-US"/>
          </a:p>
        </p:txBody>
      </p:sp>
    </p:spTree>
    <p:extLst>
      <p:ext uri="{BB962C8B-B14F-4D97-AF65-F5344CB8AC3E}">
        <p14:creationId xmlns:p14="http://schemas.microsoft.com/office/powerpoint/2010/main" val="1680202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C94BBE-43CF-784C-86F9-96E276EF0EF4}" type="datetimeFigureOut">
              <a:rPr lang="en-US" smtClean="0"/>
              <a:t>04.03.22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7FF167-BBCB-A745-8A63-6D5F77EBB9B8}" type="slidenum">
              <a:rPr lang="en-US" smtClean="0"/>
              <a:t>‹#›</a:t>
            </a:fld>
            <a:endParaRPr lang="en-US"/>
          </a:p>
        </p:txBody>
      </p:sp>
    </p:spTree>
    <p:extLst>
      <p:ext uri="{BB962C8B-B14F-4D97-AF65-F5344CB8AC3E}">
        <p14:creationId xmlns:p14="http://schemas.microsoft.com/office/powerpoint/2010/main" val="2051932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DC94BBE-43CF-784C-86F9-96E276EF0EF4}" type="datetimeFigureOut">
              <a:rPr lang="en-US" smtClean="0"/>
              <a:t>04.03.22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7FF167-BBCB-A745-8A63-6D5F77EBB9B8}" type="slidenum">
              <a:rPr lang="en-US" smtClean="0"/>
              <a:t>‹#›</a:t>
            </a:fld>
            <a:endParaRPr lang="en-US"/>
          </a:p>
        </p:txBody>
      </p:sp>
    </p:spTree>
    <p:extLst>
      <p:ext uri="{BB962C8B-B14F-4D97-AF65-F5344CB8AC3E}">
        <p14:creationId xmlns:p14="http://schemas.microsoft.com/office/powerpoint/2010/main" val="3824345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DC94BBE-43CF-784C-86F9-96E276EF0EF4}" type="datetimeFigureOut">
              <a:rPr lang="en-US" smtClean="0"/>
              <a:t>04.03.22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7FF167-BBCB-A745-8A63-6D5F77EBB9B8}" type="slidenum">
              <a:rPr lang="en-US" smtClean="0"/>
              <a:t>‹#›</a:t>
            </a:fld>
            <a:endParaRPr lang="en-US"/>
          </a:p>
        </p:txBody>
      </p:sp>
    </p:spTree>
    <p:extLst>
      <p:ext uri="{BB962C8B-B14F-4D97-AF65-F5344CB8AC3E}">
        <p14:creationId xmlns:p14="http://schemas.microsoft.com/office/powerpoint/2010/main" val="63418181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C94BBE-43CF-784C-86F9-96E276EF0EF4}" type="datetimeFigureOut">
              <a:rPr lang="en-US" smtClean="0"/>
              <a:t>04.03.22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7FF167-BBCB-A745-8A63-6D5F77EBB9B8}" type="slidenum">
              <a:rPr lang="en-US" smtClean="0"/>
              <a:t>‹#›</a:t>
            </a:fld>
            <a:endParaRPr lang="en-US"/>
          </a:p>
        </p:txBody>
      </p:sp>
    </p:spTree>
    <p:extLst>
      <p:ext uri="{BB962C8B-B14F-4D97-AF65-F5344CB8AC3E}">
        <p14:creationId xmlns:p14="http://schemas.microsoft.com/office/powerpoint/2010/main" val="25747982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11" Type="http://schemas.openxmlformats.org/officeDocument/2006/relationships/image" Target="../media/image44.tiff"/><Relationship Id="rId12" Type="http://schemas.openxmlformats.org/officeDocument/2006/relationships/image" Target="../media/image45.tiff"/><Relationship Id="rId13" Type="http://schemas.openxmlformats.org/officeDocument/2006/relationships/image" Target="../media/image46.tiff"/><Relationship Id="rId14" Type="http://schemas.openxmlformats.org/officeDocument/2006/relationships/image" Target="../media/image47.tiff"/><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6.tiff"/><Relationship Id="rId4" Type="http://schemas.openxmlformats.org/officeDocument/2006/relationships/image" Target="../media/image37.tiff"/><Relationship Id="rId5" Type="http://schemas.openxmlformats.org/officeDocument/2006/relationships/image" Target="../media/image38.tiff"/><Relationship Id="rId6" Type="http://schemas.openxmlformats.org/officeDocument/2006/relationships/image" Target="../media/image39.tiff"/><Relationship Id="rId7" Type="http://schemas.openxmlformats.org/officeDocument/2006/relationships/image" Target="../media/image40.tiff"/><Relationship Id="rId8" Type="http://schemas.openxmlformats.org/officeDocument/2006/relationships/image" Target="../media/image41.tiff"/><Relationship Id="rId9" Type="http://schemas.openxmlformats.org/officeDocument/2006/relationships/image" Target="../media/image42.tiff"/><Relationship Id="rId10" Type="http://schemas.openxmlformats.org/officeDocument/2006/relationships/image" Target="../media/image43.tiff"/></Relationships>
</file>

<file path=ppt/slides/_rels/slide11.xml.rels><?xml version="1.0" encoding="UTF-8" standalone="yes"?>
<Relationships xmlns="http://schemas.openxmlformats.org/package/2006/relationships"><Relationship Id="rId3" Type="http://schemas.openxmlformats.org/officeDocument/2006/relationships/image" Target="../media/image48.tiff"/><Relationship Id="rId4" Type="http://schemas.openxmlformats.org/officeDocument/2006/relationships/image" Target="../media/image49.tiff"/><Relationship Id="rId5" Type="http://schemas.openxmlformats.org/officeDocument/2006/relationships/image" Target="../media/image50.tiff"/><Relationship Id="rId6" Type="http://schemas.openxmlformats.org/officeDocument/2006/relationships/image" Target="../media/image51.jpeg"/><Relationship Id="rId7" Type="http://schemas.microsoft.com/office/2007/relationships/hdphoto" Target="../media/hdphoto1.wdp"/><Relationship Id="rId8" Type="http://schemas.openxmlformats.org/officeDocument/2006/relationships/image" Target="../media/image52.tif"/><Relationship Id="rId9" Type="http://schemas.openxmlformats.org/officeDocument/2006/relationships/image" Target="../media/image53.tif"/><Relationship Id="rId10" Type="http://schemas.openxmlformats.org/officeDocument/2006/relationships/image" Target="../media/image54.tif"/><Relationship Id="rId11" Type="http://schemas.openxmlformats.org/officeDocument/2006/relationships/image" Target="../media/image55.ti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6.png"/></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 Id="rId3" Type="http://schemas.openxmlformats.org/officeDocument/2006/relationships/image" Target="../media/image6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tif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tiff"/></Relationships>
</file>

<file path=ppt/slides/_rels/slide21.xml.rels><?xml version="1.0" encoding="UTF-8" standalone="yes"?>
<Relationships xmlns="http://schemas.openxmlformats.org/package/2006/relationships"><Relationship Id="rId3" Type="http://schemas.openxmlformats.org/officeDocument/2006/relationships/image" Target="../media/image70.tiff"/><Relationship Id="rId4" Type="http://schemas.openxmlformats.org/officeDocument/2006/relationships/image" Target="../media/image71.tiff"/><Relationship Id="rId5" Type="http://schemas.openxmlformats.org/officeDocument/2006/relationships/image" Target="../media/image72.tiff"/><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1" Type="http://schemas.openxmlformats.org/officeDocument/2006/relationships/image" Target="../media/image13.tiff"/><Relationship Id="rId12" Type="http://schemas.openxmlformats.org/officeDocument/2006/relationships/image" Target="../media/image14.tiff"/><Relationship Id="rId13" Type="http://schemas.openxmlformats.org/officeDocument/2006/relationships/image" Target="../media/image15.tiff"/><Relationship Id="rId14" Type="http://schemas.openxmlformats.org/officeDocument/2006/relationships/image" Target="../media/image16.tiff"/><Relationship Id="rId15" Type="http://schemas.openxmlformats.org/officeDocument/2006/relationships/image" Target="../media/image17.tiff"/><Relationship Id="rId1" Type="http://schemas.openxmlformats.org/officeDocument/2006/relationships/tags" Target="../tags/tag1.xml"/><Relationship Id="rId2" Type="http://schemas.openxmlformats.org/officeDocument/2006/relationships/slideLayout" Target="../slideLayouts/slideLayout2.xml"/><Relationship Id="rId3" Type="http://schemas.openxmlformats.org/officeDocument/2006/relationships/notesSlide" Target="../notesSlides/notesSlide3.xml"/><Relationship Id="rId4" Type="http://schemas.openxmlformats.org/officeDocument/2006/relationships/image" Target="../media/image6.tiff"/><Relationship Id="rId5" Type="http://schemas.openxmlformats.org/officeDocument/2006/relationships/image" Target="../media/image7.tiff"/><Relationship Id="rId6" Type="http://schemas.openxmlformats.org/officeDocument/2006/relationships/image" Target="../media/image8.tiff"/><Relationship Id="rId7" Type="http://schemas.openxmlformats.org/officeDocument/2006/relationships/image" Target="../media/image9.tiff"/><Relationship Id="rId8" Type="http://schemas.openxmlformats.org/officeDocument/2006/relationships/image" Target="../media/image10.tiff"/><Relationship Id="rId9" Type="http://schemas.openxmlformats.org/officeDocument/2006/relationships/image" Target="../media/image11.tiff"/><Relationship Id="rId10" Type="http://schemas.openxmlformats.org/officeDocument/2006/relationships/image" Target="../media/image12.tiff"/></Relationships>
</file>

<file path=ppt/slides/_rels/slide5.xml.rels><?xml version="1.0" encoding="UTF-8" standalone="yes"?>
<Relationships xmlns="http://schemas.openxmlformats.org/package/2006/relationships"><Relationship Id="rId11" Type="http://schemas.openxmlformats.org/officeDocument/2006/relationships/image" Target="../media/image26.tiff"/><Relationship Id="rId12" Type="http://schemas.openxmlformats.org/officeDocument/2006/relationships/image" Target="../media/image27.tiff"/><Relationship Id="rId13" Type="http://schemas.openxmlformats.org/officeDocument/2006/relationships/image" Target="../media/image28.tiff"/><Relationship Id="rId14" Type="http://schemas.openxmlformats.org/officeDocument/2006/relationships/image" Target="../media/image29.tiff"/><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8.tiff"/><Relationship Id="rId4" Type="http://schemas.openxmlformats.org/officeDocument/2006/relationships/image" Target="../media/image19.tiff"/><Relationship Id="rId5" Type="http://schemas.openxmlformats.org/officeDocument/2006/relationships/image" Target="../media/image20.tiff"/><Relationship Id="rId6" Type="http://schemas.openxmlformats.org/officeDocument/2006/relationships/image" Target="../media/image21.tiff"/><Relationship Id="rId7" Type="http://schemas.openxmlformats.org/officeDocument/2006/relationships/image" Target="../media/image22.tiff"/><Relationship Id="rId8" Type="http://schemas.openxmlformats.org/officeDocument/2006/relationships/image" Target="../media/image23.tiff"/><Relationship Id="rId9" Type="http://schemas.openxmlformats.org/officeDocument/2006/relationships/image" Target="../media/image24.tif"/><Relationship Id="rId10" Type="http://schemas.openxmlformats.org/officeDocument/2006/relationships/image" Target="../media/image25.tiff"/></Relationships>
</file>

<file path=ppt/slides/_rels/slide6.xml.rels><?xml version="1.0" encoding="UTF-8" standalone="yes"?>
<Relationships xmlns="http://schemas.openxmlformats.org/package/2006/relationships"><Relationship Id="rId3" Type="http://schemas.openxmlformats.org/officeDocument/2006/relationships/image" Target="../media/image30.tiff"/><Relationship Id="rId4" Type="http://schemas.openxmlformats.org/officeDocument/2006/relationships/image" Target="../media/image31.tiff"/><Relationship Id="rId5" Type="http://schemas.openxmlformats.org/officeDocument/2006/relationships/image" Target="../media/image32.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0.tiff"/><Relationship Id="rId4" Type="http://schemas.openxmlformats.org/officeDocument/2006/relationships/image" Target="../media/image31.tiff"/><Relationship Id="rId5" Type="http://schemas.openxmlformats.org/officeDocument/2006/relationships/image" Target="../media/image34.tiff"/><Relationship Id="rId6" Type="http://schemas.openxmlformats.org/officeDocument/2006/relationships/image" Target="../media/image35.tiff"/><Relationship Id="rId7" Type="http://schemas.openxmlformats.org/officeDocument/2006/relationships/image" Target="../media/image32.tiff"/><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ctrTitle"/>
          </p:nvPr>
        </p:nvSpPr>
        <p:spPr>
          <a:xfrm>
            <a:off x="0" y="1485969"/>
            <a:ext cx="9144000" cy="1470025"/>
          </a:xfrm>
        </p:spPr>
        <p:txBody>
          <a:bodyPr>
            <a:normAutofit/>
          </a:bodyPr>
          <a:lstStyle/>
          <a:p>
            <a:r>
              <a:rPr lang="en-US" sz="3600" dirty="0" smtClean="0"/>
              <a:t>RNA damage induced DHX9 granules</a:t>
            </a:r>
            <a:endParaRPr lang="en-US" sz="3600" dirty="0"/>
          </a:p>
        </p:txBody>
      </p:sp>
      <p:sp>
        <p:nvSpPr>
          <p:cNvPr id="10" name="TextBox 9"/>
          <p:cNvSpPr txBox="1"/>
          <p:nvPr/>
        </p:nvSpPr>
        <p:spPr>
          <a:xfrm>
            <a:off x="6340851" y="3193845"/>
            <a:ext cx="1279317" cy="1200329"/>
          </a:xfrm>
          <a:prstGeom prst="rect">
            <a:avLst/>
          </a:prstGeom>
          <a:noFill/>
        </p:spPr>
        <p:txBody>
          <a:bodyPr wrap="none" rtlCol="0">
            <a:spAutoFit/>
          </a:bodyPr>
          <a:lstStyle/>
          <a:p>
            <a:r>
              <a:rPr lang="en-US" dirty="0" smtClean="0"/>
              <a:t>Yilong Zhou</a:t>
            </a:r>
          </a:p>
          <a:p>
            <a:endParaRPr lang="en-US" dirty="0"/>
          </a:p>
          <a:p>
            <a:endParaRPr lang="en-US" dirty="0" smtClean="0"/>
          </a:p>
          <a:p>
            <a:r>
              <a:rPr lang="en-US" dirty="0" err="1" smtClean="0"/>
              <a:t>Akhtar</a:t>
            </a:r>
            <a:r>
              <a:rPr lang="en-US" dirty="0" smtClean="0"/>
              <a:t> Lab</a:t>
            </a:r>
            <a:endParaRPr lang="en-US" dirty="0"/>
          </a:p>
        </p:txBody>
      </p:sp>
      <p:pic>
        <p:nvPicPr>
          <p:cNvPr id="11" name="图片 5">
            <a:extLst>
              <a:ext uri="{FF2B5EF4-FFF2-40B4-BE49-F238E27FC236}">
                <a16:creationId xmlns:a16="http://schemas.microsoft.com/office/drawing/2014/main" xmlns="" id="{AA76FA50-69E3-4C2C-9F81-60015D74D3D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5038418" cy="1111076"/>
          </a:xfrm>
          <a:prstGeom prst="rect">
            <a:avLst/>
          </a:prstGeom>
        </p:spPr>
      </p:pic>
    </p:spTree>
    <p:extLst>
      <p:ext uri="{BB962C8B-B14F-4D97-AF65-F5344CB8AC3E}">
        <p14:creationId xmlns:p14="http://schemas.microsoft.com/office/powerpoint/2010/main" val="406106368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6-48-perm-12min_c1+2.ti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3410" y="1102628"/>
            <a:ext cx="1800000" cy="1800000"/>
          </a:xfrm>
          <a:prstGeom prst="rect">
            <a:avLst/>
          </a:prstGeom>
          <a:ln>
            <a:solidFill>
              <a:srgbClr val="FFFFFF"/>
            </a:solidFill>
          </a:ln>
        </p:spPr>
      </p:pic>
      <p:pic>
        <p:nvPicPr>
          <p:cNvPr id="6" name="Picture 5" descr="6-48-perm-12min_c2.tif"/>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3410" y="4702628"/>
            <a:ext cx="1800000" cy="1800000"/>
          </a:xfrm>
          <a:prstGeom prst="rect">
            <a:avLst/>
          </a:prstGeom>
          <a:ln>
            <a:solidFill>
              <a:srgbClr val="FFFFFF"/>
            </a:solidFill>
          </a:ln>
        </p:spPr>
      </p:pic>
      <p:pic>
        <p:nvPicPr>
          <p:cNvPr id="4" name="Picture 3" descr="6-48-perm-12min_c1.tif"/>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73410" y="2902628"/>
            <a:ext cx="1800000" cy="1800000"/>
          </a:xfrm>
          <a:prstGeom prst="rect">
            <a:avLst/>
          </a:prstGeom>
          <a:ln>
            <a:solidFill>
              <a:srgbClr val="FFFFFF"/>
            </a:solidFill>
          </a:ln>
        </p:spPr>
      </p:pic>
      <p:grpSp>
        <p:nvGrpSpPr>
          <p:cNvPr id="3" name="Group 2"/>
          <p:cNvGrpSpPr/>
          <p:nvPr/>
        </p:nvGrpSpPr>
        <p:grpSpPr>
          <a:xfrm>
            <a:off x="4573410" y="741727"/>
            <a:ext cx="1800000" cy="5760901"/>
            <a:chOff x="3668706" y="161536"/>
            <a:chExt cx="1800000" cy="5760901"/>
          </a:xfrm>
        </p:grpSpPr>
        <p:pic>
          <p:nvPicPr>
            <p:cNvPr id="8" name="Picture 7" descr="6-58-RA-5min_c1+2.tif"/>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668706" y="522437"/>
              <a:ext cx="1800000" cy="1800000"/>
            </a:xfrm>
            <a:prstGeom prst="rect">
              <a:avLst/>
            </a:prstGeom>
            <a:ln>
              <a:solidFill>
                <a:schemeClr val="bg1"/>
              </a:solidFill>
            </a:ln>
          </p:spPr>
        </p:pic>
        <p:pic>
          <p:nvPicPr>
            <p:cNvPr id="9" name="Picture 8" descr="6-58-RA-5min_c2.tif"/>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668706" y="4122437"/>
              <a:ext cx="1800000" cy="1800000"/>
            </a:xfrm>
            <a:prstGeom prst="rect">
              <a:avLst/>
            </a:prstGeom>
            <a:ln>
              <a:solidFill>
                <a:schemeClr val="bg1"/>
              </a:solidFill>
            </a:ln>
          </p:spPr>
        </p:pic>
        <p:pic>
          <p:nvPicPr>
            <p:cNvPr id="7" name="Picture 6" descr="6-58-RA-5min_c1.tif"/>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668706" y="2322437"/>
              <a:ext cx="1800000" cy="1800000"/>
            </a:xfrm>
            <a:prstGeom prst="rect">
              <a:avLst/>
            </a:prstGeom>
            <a:ln>
              <a:solidFill>
                <a:schemeClr val="bg1"/>
              </a:solidFill>
            </a:ln>
          </p:spPr>
        </p:pic>
        <p:sp>
          <p:nvSpPr>
            <p:cNvPr id="21" name="TextBox 20"/>
            <p:cNvSpPr txBox="1"/>
            <p:nvPr/>
          </p:nvSpPr>
          <p:spPr>
            <a:xfrm>
              <a:off x="4120744" y="161536"/>
              <a:ext cx="932730" cy="369332"/>
            </a:xfrm>
            <a:prstGeom prst="rect">
              <a:avLst/>
            </a:prstGeom>
            <a:noFill/>
          </p:spPr>
          <p:txBody>
            <a:bodyPr wrap="none" rtlCol="0">
              <a:spAutoFit/>
            </a:bodyPr>
            <a:lstStyle/>
            <a:p>
              <a:pPr algn="ctr"/>
              <a:r>
                <a:rPr lang="en-US" dirty="0" err="1" smtClean="0"/>
                <a:t>Rnase</a:t>
              </a:r>
              <a:r>
                <a:rPr lang="en-US" dirty="0" smtClean="0"/>
                <a:t> A</a:t>
              </a:r>
              <a:endParaRPr lang="en-US" dirty="0"/>
            </a:p>
          </p:txBody>
        </p:sp>
      </p:grpSp>
      <p:grpSp>
        <p:nvGrpSpPr>
          <p:cNvPr id="16" name="Group 15"/>
          <p:cNvGrpSpPr/>
          <p:nvPr/>
        </p:nvGrpSpPr>
        <p:grpSpPr>
          <a:xfrm>
            <a:off x="6373410" y="741727"/>
            <a:ext cx="1800000" cy="5760901"/>
            <a:chOff x="5468706" y="161536"/>
            <a:chExt cx="1800000" cy="5760901"/>
          </a:xfrm>
        </p:grpSpPr>
        <p:pic>
          <p:nvPicPr>
            <p:cNvPr id="11" name="Picture 10" descr="7-08-turbo-10min_c1+2.tif"/>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468706" y="522437"/>
              <a:ext cx="1800000" cy="1800000"/>
            </a:xfrm>
            <a:prstGeom prst="rect">
              <a:avLst/>
            </a:prstGeom>
            <a:ln>
              <a:solidFill>
                <a:schemeClr val="bg1"/>
              </a:solidFill>
            </a:ln>
          </p:spPr>
        </p:pic>
        <p:pic>
          <p:nvPicPr>
            <p:cNvPr id="12" name="Picture 11" descr="7-08-turbo-10min_c2.tif"/>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468706" y="4122437"/>
              <a:ext cx="1800000" cy="1800000"/>
            </a:xfrm>
            <a:prstGeom prst="rect">
              <a:avLst/>
            </a:prstGeom>
            <a:ln>
              <a:solidFill>
                <a:schemeClr val="bg1"/>
              </a:solidFill>
            </a:ln>
          </p:spPr>
        </p:pic>
        <p:pic>
          <p:nvPicPr>
            <p:cNvPr id="10" name="Picture 9" descr="7-08-turbo-10min_c1.tif"/>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468706" y="2322437"/>
              <a:ext cx="1800000" cy="1800000"/>
            </a:xfrm>
            <a:prstGeom prst="rect">
              <a:avLst/>
            </a:prstGeom>
            <a:ln>
              <a:solidFill>
                <a:schemeClr val="bg1"/>
              </a:solidFill>
            </a:ln>
          </p:spPr>
        </p:pic>
        <p:sp>
          <p:nvSpPr>
            <p:cNvPr id="22" name="TextBox 21"/>
            <p:cNvSpPr txBox="1"/>
            <p:nvPr/>
          </p:nvSpPr>
          <p:spPr>
            <a:xfrm>
              <a:off x="5992101" y="161536"/>
              <a:ext cx="763663" cy="369332"/>
            </a:xfrm>
            <a:prstGeom prst="rect">
              <a:avLst/>
            </a:prstGeom>
            <a:noFill/>
          </p:spPr>
          <p:txBody>
            <a:bodyPr wrap="none" rtlCol="0">
              <a:spAutoFit/>
            </a:bodyPr>
            <a:lstStyle/>
            <a:p>
              <a:pPr algn="ctr"/>
              <a:r>
                <a:rPr lang="en-US" dirty="0" err="1" smtClean="0"/>
                <a:t>Dnase</a:t>
              </a:r>
              <a:endParaRPr lang="en-US" dirty="0"/>
            </a:p>
          </p:txBody>
        </p:sp>
      </p:grpSp>
      <p:grpSp>
        <p:nvGrpSpPr>
          <p:cNvPr id="2" name="Group 1"/>
          <p:cNvGrpSpPr/>
          <p:nvPr/>
        </p:nvGrpSpPr>
        <p:grpSpPr>
          <a:xfrm>
            <a:off x="2773410" y="733296"/>
            <a:ext cx="1800000" cy="5769332"/>
            <a:chOff x="1868706" y="153105"/>
            <a:chExt cx="1800000" cy="5769332"/>
          </a:xfrm>
        </p:grpSpPr>
        <p:sp>
          <p:nvSpPr>
            <p:cNvPr id="20" name="TextBox 19"/>
            <p:cNvSpPr txBox="1"/>
            <p:nvPr/>
          </p:nvSpPr>
          <p:spPr>
            <a:xfrm>
              <a:off x="2489070" y="153105"/>
              <a:ext cx="549850" cy="369332"/>
            </a:xfrm>
            <a:prstGeom prst="rect">
              <a:avLst/>
            </a:prstGeom>
            <a:noFill/>
          </p:spPr>
          <p:txBody>
            <a:bodyPr wrap="none" rtlCol="0">
              <a:spAutoFit/>
            </a:bodyPr>
            <a:lstStyle/>
            <a:p>
              <a:pPr algn="ctr"/>
              <a:r>
                <a:rPr lang="en-US" dirty="0" smtClean="0"/>
                <a:t>BSA</a:t>
              </a:r>
              <a:endParaRPr lang="en-US" dirty="0"/>
            </a:p>
          </p:txBody>
        </p:sp>
        <p:pic>
          <p:nvPicPr>
            <p:cNvPr id="24" name="Picture 23" descr="7-44-mock-10min_c1.tif"/>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868706" y="2322437"/>
              <a:ext cx="1800000" cy="1800000"/>
            </a:xfrm>
            <a:prstGeom prst="rect">
              <a:avLst/>
            </a:prstGeom>
            <a:ln>
              <a:solidFill>
                <a:srgbClr val="FFFFFF"/>
              </a:solidFill>
            </a:ln>
          </p:spPr>
        </p:pic>
        <p:pic>
          <p:nvPicPr>
            <p:cNvPr id="25" name="Picture 24" descr="7-44-mock-10min_c1+2.tif"/>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868706" y="522437"/>
              <a:ext cx="1800000" cy="1800000"/>
            </a:xfrm>
            <a:prstGeom prst="rect">
              <a:avLst/>
            </a:prstGeom>
            <a:ln>
              <a:solidFill>
                <a:srgbClr val="FFFFFF"/>
              </a:solidFill>
            </a:ln>
          </p:spPr>
        </p:pic>
        <p:pic>
          <p:nvPicPr>
            <p:cNvPr id="26" name="Picture 25" descr="7-44-mock-10min_c2.tif"/>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868706" y="4122437"/>
              <a:ext cx="1800000" cy="1800000"/>
            </a:xfrm>
            <a:prstGeom prst="rect">
              <a:avLst/>
            </a:prstGeom>
            <a:ln>
              <a:solidFill>
                <a:srgbClr val="FFFFFF"/>
              </a:solidFill>
            </a:ln>
          </p:spPr>
        </p:pic>
      </p:grpSp>
      <p:sp>
        <p:nvSpPr>
          <p:cNvPr id="27" name="TextBox 26"/>
          <p:cNvSpPr txBox="1"/>
          <p:nvPr/>
        </p:nvSpPr>
        <p:spPr>
          <a:xfrm>
            <a:off x="1520649" y="741727"/>
            <a:ext cx="693331" cy="369332"/>
          </a:xfrm>
          <a:prstGeom prst="rect">
            <a:avLst/>
          </a:prstGeom>
          <a:noFill/>
        </p:spPr>
        <p:txBody>
          <a:bodyPr wrap="none" rtlCol="0">
            <a:spAutoFit/>
          </a:bodyPr>
          <a:lstStyle/>
          <a:p>
            <a:r>
              <a:rPr lang="en-US" dirty="0" smtClean="0"/>
              <a:t>mock</a:t>
            </a:r>
            <a:endParaRPr lang="en-US" dirty="0"/>
          </a:p>
        </p:txBody>
      </p:sp>
      <p:sp>
        <p:nvSpPr>
          <p:cNvPr id="30" name="TextBox 29"/>
          <p:cNvSpPr txBox="1"/>
          <p:nvPr/>
        </p:nvSpPr>
        <p:spPr>
          <a:xfrm>
            <a:off x="7218295" y="6494970"/>
            <a:ext cx="1910230" cy="307777"/>
          </a:xfrm>
          <a:prstGeom prst="rect">
            <a:avLst/>
          </a:prstGeom>
          <a:noFill/>
        </p:spPr>
        <p:txBody>
          <a:bodyPr wrap="none" rtlCol="0">
            <a:spAutoFit/>
          </a:bodyPr>
          <a:lstStyle/>
          <a:p>
            <a:pPr algn="ctr"/>
            <a:r>
              <a:rPr lang="en-US" sz="1400" i="1" dirty="0" smtClean="0">
                <a:latin typeface="Trebuchet MS"/>
                <a:cs typeface="Trebuchet MS"/>
              </a:rPr>
              <a:t>DHX9-endo-GFP-Hela</a:t>
            </a:r>
            <a:endParaRPr lang="en-US" sz="1400" i="1" dirty="0">
              <a:latin typeface="Trebuchet MS"/>
              <a:cs typeface="Trebuchet MS"/>
            </a:endParaRPr>
          </a:p>
        </p:txBody>
      </p:sp>
      <p:sp>
        <p:nvSpPr>
          <p:cNvPr id="28" name="标题 1">
            <a:extLst>
              <a:ext uri="{FF2B5EF4-FFF2-40B4-BE49-F238E27FC236}">
                <a16:creationId xmlns:a16="http://schemas.microsoft.com/office/drawing/2014/main" xmlns="" id="{00F4A529-4D5B-4E85-A60F-72ECF97E789B}"/>
              </a:ext>
            </a:extLst>
          </p:cNvPr>
          <p:cNvSpPr txBox="1">
            <a:spLocks/>
          </p:cNvSpPr>
          <p:nvPr/>
        </p:nvSpPr>
        <p:spPr>
          <a:xfrm>
            <a:off x="28443" y="237835"/>
            <a:ext cx="8229600" cy="400110"/>
          </a:xfrm>
          <a:prstGeom prst="rect">
            <a:avLst/>
          </a:prstGeom>
        </p:spPr>
        <p:txBody>
          <a:bodyPr vert="horz" wrap="square" lIns="91440" tIns="45720" rIns="91440" bIns="45720" rtlCol="0" anchor="ctr">
            <a:spAutoFit/>
          </a:bodyPr>
          <a:lstStyle>
            <a:defPPr>
              <a:defRPr lang="en-US"/>
            </a:defPPr>
            <a:lvl1pPr>
              <a:spcBef>
                <a:spcPct val="0"/>
              </a:spcBef>
              <a:buNone/>
              <a:defRPr sz="2000" b="1" i="1">
                <a:latin typeface="Trebuchet MS"/>
                <a:cs typeface="Trebuchet MS"/>
              </a:defRPr>
            </a:lvl1pPr>
          </a:lstStyle>
          <a:p>
            <a:r>
              <a:rPr lang="en-US" dirty="0" smtClean="0"/>
              <a:t>RNA is essential for the DHX9 granule</a:t>
            </a:r>
            <a:endParaRPr lang="zh-CN" altLang="en-US" dirty="0"/>
          </a:p>
        </p:txBody>
      </p:sp>
    </p:spTree>
    <p:extLst>
      <p:ext uri="{BB962C8B-B14F-4D97-AF65-F5344CB8AC3E}">
        <p14:creationId xmlns:p14="http://schemas.microsoft.com/office/powerpoint/2010/main" val="377831628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 xmlns:a16="http://schemas.microsoft.com/office/drawing/2014/main" id="{10301769-CB6F-4C62-86B4-41634AA5658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9200" y="3994277"/>
            <a:ext cx="2736000" cy="2736000"/>
          </a:xfrm>
          <a:prstGeom prst="rect">
            <a:avLst/>
          </a:prstGeom>
        </p:spPr>
      </p:pic>
      <p:pic>
        <p:nvPicPr>
          <p:cNvPr id="7" name="图片 6">
            <a:extLst>
              <a:ext uri="{FF2B5EF4-FFF2-40B4-BE49-F238E27FC236}">
                <a16:creationId xmlns="" xmlns:a16="http://schemas.microsoft.com/office/drawing/2014/main" id="{EDE4FE30-9871-4F98-9FBF-AFA3B321BB0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9200" y="1141046"/>
            <a:ext cx="2736000" cy="2736000"/>
          </a:xfrm>
          <a:prstGeom prst="rect">
            <a:avLst/>
          </a:prstGeom>
        </p:spPr>
      </p:pic>
      <p:pic>
        <p:nvPicPr>
          <p:cNvPr id="9" name="图片 8">
            <a:extLst>
              <a:ext uri="{FF2B5EF4-FFF2-40B4-BE49-F238E27FC236}">
                <a16:creationId xmlns="" xmlns:a16="http://schemas.microsoft.com/office/drawing/2014/main" id="{CCC45BC4-D4CC-4CEA-A302-95155A84A9E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04000" y="3994277"/>
            <a:ext cx="2736000" cy="2736000"/>
          </a:xfrm>
          <a:prstGeom prst="rect">
            <a:avLst/>
          </a:prstGeom>
        </p:spPr>
      </p:pic>
      <p:pic>
        <p:nvPicPr>
          <p:cNvPr id="11" name="图片 10">
            <a:extLst>
              <a:ext uri="{FF2B5EF4-FFF2-40B4-BE49-F238E27FC236}">
                <a16:creationId xmlns="" xmlns:a16="http://schemas.microsoft.com/office/drawing/2014/main" id="{8F22AE73-F357-42CC-8E4E-3ABC8A8D2843}"/>
              </a:ext>
            </a:extLst>
          </p:cNvPr>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48000"/>
                    </a14:imgEffect>
                  </a14:imgLayer>
                </a14:imgProps>
              </a:ext>
              <a:ext uri="{28A0092B-C50C-407E-A947-70E740481C1C}">
                <a14:useLocalDpi xmlns:a14="http://schemas.microsoft.com/office/drawing/2010/main"/>
              </a:ext>
            </a:extLst>
          </a:blip>
          <a:stretch>
            <a:fillRect/>
          </a:stretch>
        </p:blipFill>
        <p:spPr>
          <a:xfrm>
            <a:off x="3204000" y="1141046"/>
            <a:ext cx="2736000" cy="2736000"/>
          </a:xfrm>
          <a:prstGeom prst="rect">
            <a:avLst/>
          </a:prstGeom>
        </p:spPr>
      </p:pic>
      <p:sp>
        <p:nvSpPr>
          <p:cNvPr id="13" name="矩形 12">
            <a:extLst>
              <a:ext uri="{FF2B5EF4-FFF2-40B4-BE49-F238E27FC236}">
                <a16:creationId xmlns="" xmlns:a16="http://schemas.microsoft.com/office/drawing/2014/main" id="{6EA3532D-DFD1-488F-A188-4CB59E1EBFDA}"/>
              </a:ext>
            </a:extLst>
          </p:cNvPr>
          <p:cNvSpPr/>
          <p:nvPr/>
        </p:nvSpPr>
        <p:spPr>
          <a:xfrm>
            <a:off x="6233662" y="1919011"/>
            <a:ext cx="1800001" cy="369332"/>
          </a:xfrm>
          <a:prstGeom prst="rect">
            <a:avLst/>
          </a:prstGeom>
        </p:spPr>
        <p:txBody>
          <a:bodyPr wrap="square">
            <a:spAutoFit/>
          </a:bodyPr>
          <a:lstStyle/>
          <a:p>
            <a:r>
              <a:rPr lang="en-US" altLang="zh-CN" b="1" i="1" dirty="0">
                <a:solidFill>
                  <a:srgbClr val="FF0000"/>
                </a:solidFill>
                <a:latin typeface="Trebuchet MS" panose="020B0603020202020204" pitchFamily="34" charset="0"/>
              </a:rPr>
              <a:t>DHX9</a:t>
            </a:r>
            <a:endParaRPr lang="zh-CN" altLang="en-US" b="1" i="1" dirty="0">
              <a:solidFill>
                <a:srgbClr val="FF0000"/>
              </a:solidFill>
              <a:latin typeface="Trebuchet MS" panose="020B0603020202020204" pitchFamily="34" charset="0"/>
            </a:endParaRPr>
          </a:p>
        </p:txBody>
      </p:sp>
      <p:sp>
        <p:nvSpPr>
          <p:cNvPr id="14" name="矩形 13">
            <a:extLst>
              <a:ext uri="{FF2B5EF4-FFF2-40B4-BE49-F238E27FC236}">
                <a16:creationId xmlns="" xmlns:a16="http://schemas.microsoft.com/office/drawing/2014/main" id="{8161126C-4A39-410A-985F-EBC444A66179}"/>
              </a:ext>
            </a:extLst>
          </p:cNvPr>
          <p:cNvSpPr/>
          <p:nvPr/>
        </p:nvSpPr>
        <p:spPr>
          <a:xfrm>
            <a:off x="6233662" y="2410134"/>
            <a:ext cx="2453138" cy="369332"/>
          </a:xfrm>
          <a:prstGeom prst="rect">
            <a:avLst/>
          </a:prstGeom>
        </p:spPr>
        <p:txBody>
          <a:bodyPr wrap="square">
            <a:spAutoFit/>
          </a:bodyPr>
          <a:lstStyle/>
          <a:p>
            <a:r>
              <a:rPr lang="en-US" altLang="zh-CN" b="1" i="1" dirty="0" smtClean="0">
                <a:solidFill>
                  <a:srgbClr val="00B050"/>
                </a:solidFill>
                <a:latin typeface="Trebuchet MS" panose="020B0603020202020204" pitchFamily="34" charset="0"/>
              </a:rPr>
              <a:t>J2: </a:t>
            </a:r>
            <a:r>
              <a:rPr lang="en-US" altLang="zh-CN" b="1" i="1" dirty="0" err="1" smtClean="0">
                <a:solidFill>
                  <a:srgbClr val="00B050"/>
                </a:solidFill>
                <a:latin typeface="Trebuchet MS" panose="020B0603020202020204" pitchFamily="34" charset="0"/>
              </a:rPr>
              <a:t>dsRNA</a:t>
            </a:r>
            <a:r>
              <a:rPr lang="en-US" altLang="zh-CN" b="1" i="1" dirty="0" smtClean="0">
                <a:solidFill>
                  <a:srgbClr val="00B050"/>
                </a:solidFill>
                <a:latin typeface="Trebuchet MS" panose="020B0603020202020204" pitchFamily="34" charset="0"/>
              </a:rPr>
              <a:t> </a:t>
            </a:r>
            <a:r>
              <a:rPr lang="en-US" altLang="zh-CN" b="1" i="1" dirty="0">
                <a:solidFill>
                  <a:srgbClr val="00B050"/>
                </a:solidFill>
                <a:latin typeface="Trebuchet MS" panose="020B0603020202020204" pitchFamily="34" charset="0"/>
              </a:rPr>
              <a:t>antibody</a:t>
            </a:r>
            <a:endParaRPr lang="zh-CN" altLang="en-US" b="1" i="1" dirty="0">
              <a:solidFill>
                <a:srgbClr val="00B050"/>
              </a:solidFill>
              <a:latin typeface="Trebuchet MS" panose="020B0603020202020204" pitchFamily="34" charset="0"/>
            </a:endParaRPr>
          </a:p>
        </p:txBody>
      </p:sp>
      <p:sp>
        <p:nvSpPr>
          <p:cNvPr id="15" name="矩形 14">
            <a:extLst>
              <a:ext uri="{FF2B5EF4-FFF2-40B4-BE49-F238E27FC236}">
                <a16:creationId xmlns="" xmlns:a16="http://schemas.microsoft.com/office/drawing/2014/main" id="{A5340CCB-8DFF-4215-8D2C-FBD633756909}"/>
              </a:ext>
            </a:extLst>
          </p:cNvPr>
          <p:cNvSpPr/>
          <p:nvPr/>
        </p:nvSpPr>
        <p:spPr>
          <a:xfrm>
            <a:off x="6233662" y="2819400"/>
            <a:ext cx="1800001" cy="369332"/>
          </a:xfrm>
          <a:prstGeom prst="rect">
            <a:avLst/>
          </a:prstGeom>
        </p:spPr>
        <p:txBody>
          <a:bodyPr wrap="square">
            <a:spAutoFit/>
          </a:bodyPr>
          <a:lstStyle/>
          <a:p>
            <a:r>
              <a:rPr lang="en-US" altLang="zh-CN" b="1" i="1" dirty="0">
                <a:solidFill>
                  <a:srgbClr val="0070C0"/>
                </a:solidFill>
                <a:latin typeface="Trebuchet MS" panose="020B0603020202020204" pitchFamily="34" charset="0"/>
              </a:rPr>
              <a:t>DAPI</a:t>
            </a:r>
            <a:endParaRPr lang="zh-CN" altLang="en-US" b="1" i="1" dirty="0">
              <a:solidFill>
                <a:srgbClr val="0070C0"/>
              </a:solidFill>
              <a:latin typeface="Trebuchet MS" panose="020B0603020202020204" pitchFamily="34" charset="0"/>
            </a:endParaRPr>
          </a:p>
        </p:txBody>
      </p:sp>
      <p:pic>
        <p:nvPicPr>
          <p:cNvPr id="3" name="图片 2">
            <a:extLst>
              <a:ext uri="{FF2B5EF4-FFF2-40B4-BE49-F238E27FC236}">
                <a16:creationId xmlns="" xmlns:a16="http://schemas.microsoft.com/office/drawing/2014/main" id="{397DD149-A64C-4817-8E8C-1C2F0CDDC865}"/>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002339" y="3994277"/>
            <a:ext cx="1031324" cy="1222563"/>
          </a:xfrm>
          <a:prstGeom prst="rect">
            <a:avLst/>
          </a:prstGeom>
        </p:spPr>
      </p:pic>
      <p:pic>
        <p:nvPicPr>
          <p:cNvPr id="6" name="图片 5">
            <a:extLst>
              <a:ext uri="{FF2B5EF4-FFF2-40B4-BE49-F238E27FC236}">
                <a16:creationId xmlns="" xmlns:a16="http://schemas.microsoft.com/office/drawing/2014/main" id="{717E78A4-5FA2-4E19-8570-831CF7187860}"/>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955507" y="3994277"/>
            <a:ext cx="1031324" cy="1222563"/>
          </a:xfrm>
          <a:prstGeom prst="rect">
            <a:avLst/>
          </a:prstGeom>
        </p:spPr>
      </p:pic>
      <p:pic>
        <p:nvPicPr>
          <p:cNvPr id="10" name="图片 9">
            <a:extLst>
              <a:ext uri="{FF2B5EF4-FFF2-40B4-BE49-F238E27FC236}">
                <a16:creationId xmlns="" xmlns:a16="http://schemas.microsoft.com/office/drawing/2014/main" id="{D3756507-17BA-4592-ADD6-6032346E3D9F}"/>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7002339" y="5283815"/>
            <a:ext cx="1031324" cy="1222563"/>
          </a:xfrm>
          <a:prstGeom prst="rect">
            <a:avLst/>
          </a:prstGeom>
        </p:spPr>
      </p:pic>
      <p:pic>
        <p:nvPicPr>
          <p:cNvPr id="17" name="图片 16">
            <a:extLst>
              <a:ext uri="{FF2B5EF4-FFF2-40B4-BE49-F238E27FC236}">
                <a16:creationId xmlns="" xmlns:a16="http://schemas.microsoft.com/office/drawing/2014/main" id="{09EB1A5E-18CD-42A5-8419-659F171EB0FF}"/>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5955508" y="5283815"/>
            <a:ext cx="1031324" cy="1222564"/>
          </a:xfrm>
          <a:prstGeom prst="rect">
            <a:avLst/>
          </a:prstGeom>
        </p:spPr>
      </p:pic>
      <p:sp>
        <p:nvSpPr>
          <p:cNvPr id="18" name="矩形 17">
            <a:extLst>
              <a:ext uri="{FF2B5EF4-FFF2-40B4-BE49-F238E27FC236}">
                <a16:creationId xmlns="" xmlns:a16="http://schemas.microsoft.com/office/drawing/2014/main" id="{E14CA629-5AE7-4700-B9B7-0F8D7B8F2D57}"/>
              </a:ext>
            </a:extLst>
          </p:cNvPr>
          <p:cNvSpPr/>
          <p:nvPr/>
        </p:nvSpPr>
        <p:spPr>
          <a:xfrm>
            <a:off x="4299349" y="4847605"/>
            <a:ext cx="144000" cy="23400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cxnSp>
        <p:nvCxnSpPr>
          <p:cNvPr id="19" name="直接连接符 18">
            <a:extLst>
              <a:ext uri="{FF2B5EF4-FFF2-40B4-BE49-F238E27FC236}">
                <a16:creationId xmlns="" xmlns:a16="http://schemas.microsoft.com/office/drawing/2014/main" id="{01A8C61D-CFAA-4314-A184-8B33D786102F}"/>
              </a:ext>
            </a:extLst>
          </p:cNvPr>
          <p:cNvCxnSpPr>
            <a:cxnSpLocks/>
          </p:cNvCxnSpPr>
          <p:nvPr/>
        </p:nvCxnSpPr>
        <p:spPr>
          <a:xfrm flipV="1">
            <a:off x="4443349" y="3994278"/>
            <a:ext cx="1512158" cy="853327"/>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 xmlns:a16="http://schemas.microsoft.com/office/drawing/2014/main" id="{08400AB0-7990-4243-B6C0-70A12A576E80}"/>
              </a:ext>
            </a:extLst>
          </p:cNvPr>
          <p:cNvCxnSpPr>
            <a:cxnSpLocks/>
          </p:cNvCxnSpPr>
          <p:nvPr/>
        </p:nvCxnSpPr>
        <p:spPr>
          <a:xfrm>
            <a:off x="4443349" y="5081605"/>
            <a:ext cx="1512158" cy="1424773"/>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 xmlns:a16="http://schemas.microsoft.com/office/drawing/2014/main" id="{4297B818-B9F8-41DC-9AED-96B070960F29}"/>
              </a:ext>
            </a:extLst>
          </p:cNvPr>
          <p:cNvSpPr/>
          <p:nvPr/>
        </p:nvSpPr>
        <p:spPr>
          <a:xfrm>
            <a:off x="5939999" y="4000180"/>
            <a:ext cx="2093664" cy="2506198"/>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70C0"/>
              </a:solidFill>
            </a:endParaRPr>
          </a:p>
        </p:txBody>
      </p:sp>
      <p:sp>
        <p:nvSpPr>
          <p:cNvPr id="21" name="标题 1">
            <a:extLst>
              <a:ext uri="{FF2B5EF4-FFF2-40B4-BE49-F238E27FC236}">
                <a16:creationId xmlns="" xmlns:a16="http://schemas.microsoft.com/office/drawing/2014/main" id="{00F4A529-4D5B-4E85-A60F-72ECF97E789B}"/>
              </a:ext>
            </a:extLst>
          </p:cNvPr>
          <p:cNvSpPr txBox="1">
            <a:spLocks/>
          </p:cNvSpPr>
          <p:nvPr/>
        </p:nvSpPr>
        <p:spPr>
          <a:xfrm>
            <a:off x="0" y="131681"/>
            <a:ext cx="8229600" cy="400110"/>
          </a:xfrm>
          <a:prstGeom prst="rect">
            <a:avLst/>
          </a:prstGeom>
        </p:spPr>
        <p:txBody>
          <a:bodyPr vert="horz" wrap="square" lIns="91440" tIns="45720" rIns="91440" bIns="45720" rtlCol="0" anchor="ctr">
            <a:spAutoFit/>
          </a:bodyPr>
          <a:lstStyle>
            <a:defPPr>
              <a:defRPr lang="en-US"/>
            </a:defPPr>
            <a:lvl1pPr>
              <a:spcBef>
                <a:spcPct val="0"/>
              </a:spcBef>
              <a:buNone/>
              <a:defRPr sz="2000" b="1" i="1">
                <a:solidFill>
                  <a:srgbClr val="0000FF"/>
                </a:solidFill>
                <a:latin typeface="Trebuchet MS" panose="020B0603020202020204" pitchFamily="34" charset="0"/>
              </a:defRPr>
            </a:lvl1pPr>
          </a:lstStyle>
          <a:p>
            <a:r>
              <a:rPr lang="en-US" dirty="0" smtClean="0">
                <a:solidFill>
                  <a:srgbClr val="000000"/>
                </a:solidFill>
              </a:rPr>
              <a:t>DHX9 granules contains </a:t>
            </a:r>
            <a:r>
              <a:rPr lang="en-US" dirty="0" err="1" smtClean="0">
                <a:solidFill>
                  <a:srgbClr val="000000"/>
                </a:solidFill>
              </a:rPr>
              <a:t>dsRNA</a:t>
            </a:r>
            <a:endParaRPr lang="zh-CN" altLang="en-US" dirty="0">
              <a:solidFill>
                <a:srgbClr val="000000"/>
              </a:solidFill>
            </a:endParaRPr>
          </a:p>
        </p:txBody>
      </p:sp>
    </p:spTree>
    <p:extLst>
      <p:ext uri="{BB962C8B-B14F-4D97-AF65-F5344CB8AC3E}">
        <p14:creationId xmlns:p14="http://schemas.microsoft.com/office/powerpoint/2010/main" val="3384061132"/>
      </p:ext>
    </p:extLst>
  </p:cSld>
  <p:clrMapOvr>
    <a:masterClrMapping/>
  </p:clrMapOvr>
  <mc:AlternateContent xmlns:mc="http://schemas.openxmlformats.org/markup-compatibility/2006" xmlns:p14="http://schemas.microsoft.com/office/powerpoint/2010/main">
    <mc:Choice Requires="p14">
      <p:transition spd="slow" p14:dur="2000" advTm="18399"/>
    </mc:Choice>
    <mc:Fallback xmlns="">
      <p:transition xmlns:p14="http://schemas.microsoft.com/office/powerpoint/2010/main" spd="slow" advTm="18399"/>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0" y="263284"/>
            <a:ext cx="9131269" cy="1231106"/>
          </a:xfrm>
          <a:prstGeom prst="rect">
            <a:avLst/>
          </a:prstGeom>
          <a:noFill/>
        </p:spPr>
        <p:txBody>
          <a:bodyPr wrap="square" rtlCol="0">
            <a:spAutoFit/>
          </a:bodyPr>
          <a:lstStyle/>
          <a:p>
            <a:r>
              <a:rPr lang="en-US" sz="2000" b="1" dirty="0" smtClean="0">
                <a:solidFill>
                  <a:srgbClr val="8000FF"/>
                </a:solidFill>
              </a:rPr>
              <a:t>FANCI</a:t>
            </a:r>
            <a:r>
              <a:rPr lang="en-US" sz="2000" b="1" dirty="0" smtClean="0">
                <a:solidFill>
                  <a:srgbClr val="000000"/>
                </a:solidFill>
              </a:rPr>
              <a:t>: </a:t>
            </a:r>
            <a:r>
              <a:rPr lang="en-US" b="1" dirty="0" smtClean="0">
                <a:solidFill>
                  <a:srgbClr val="000000"/>
                </a:solidFill>
              </a:rPr>
              <a:t>Fluorescence Activated Non-membrane Condensates Isolation</a:t>
            </a:r>
          </a:p>
          <a:p>
            <a:endParaRPr lang="en-US" b="1" dirty="0">
              <a:solidFill>
                <a:srgbClr val="000000"/>
              </a:solidFill>
            </a:endParaRPr>
          </a:p>
          <a:p>
            <a:r>
              <a:rPr lang="en-US" b="1" dirty="0" smtClean="0">
                <a:solidFill>
                  <a:srgbClr val="000000"/>
                </a:solidFill>
              </a:rPr>
              <a:t>a novel methods to isolate stress granules</a:t>
            </a:r>
          </a:p>
          <a:p>
            <a:endParaRPr lang="en-US" b="1" dirty="0">
              <a:solidFill>
                <a:srgbClr val="000000"/>
              </a:solidFill>
            </a:endParaRPr>
          </a:p>
        </p:txBody>
      </p:sp>
      <p:grpSp>
        <p:nvGrpSpPr>
          <p:cNvPr id="4" name="Group 3"/>
          <p:cNvGrpSpPr/>
          <p:nvPr/>
        </p:nvGrpSpPr>
        <p:grpSpPr>
          <a:xfrm>
            <a:off x="200235" y="2158999"/>
            <a:ext cx="8582303" cy="3612880"/>
            <a:chOff x="200235" y="2158999"/>
            <a:chExt cx="8582303" cy="3612880"/>
          </a:xfrm>
        </p:grpSpPr>
        <p:sp>
          <p:nvSpPr>
            <p:cNvPr id="9" name="TextBox 8"/>
            <p:cNvSpPr txBox="1"/>
            <p:nvPr/>
          </p:nvSpPr>
          <p:spPr>
            <a:xfrm>
              <a:off x="1433153" y="4180090"/>
              <a:ext cx="693331" cy="369332"/>
            </a:xfrm>
            <a:prstGeom prst="rect">
              <a:avLst/>
            </a:prstGeom>
            <a:noFill/>
          </p:spPr>
          <p:txBody>
            <a:bodyPr wrap="none" rtlCol="0">
              <a:spAutoFit/>
            </a:bodyPr>
            <a:lstStyle/>
            <a:p>
              <a:pPr algn="ctr"/>
              <a:r>
                <a:rPr lang="en-US" dirty="0" smtClean="0"/>
                <a:t>mock</a:t>
              </a:r>
              <a:endParaRPr lang="en-US" dirty="0"/>
            </a:p>
          </p:txBody>
        </p:sp>
        <p:sp>
          <p:nvSpPr>
            <p:cNvPr id="10" name="TextBox 9"/>
            <p:cNvSpPr txBox="1"/>
            <p:nvPr/>
          </p:nvSpPr>
          <p:spPr>
            <a:xfrm>
              <a:off x="3538737" y="4180090"/>
              <a:ext cx="597301" cy="369332"/>
            </a:xfrm>
            <a:prstGeom prst="rect">
              <a:avLst/>
            </a:prstGeom>
            <a:noFill/>
          </p:spPr>
          <p:txBody>
            <a:bodyPr wrap="none" rtlCol="0">
              <a:spAutoFit/>
            </a:bodyPr>
            <a:lstStyle/>
            <a:p>
              <a:pPr algn="ctr"/>
              <a:r>
                <a:rPr lang="en-US" dirty="0" smtClean="0"/>
                <a:t>UVA</a:t>
              </a:r>
              <a:endParaRPr lang="en-US" dirty="0"/>
            </a:p>
          </p:txBody>
        </p:sp>
        <p:sp>
          <p:nvSpPr>
            <p:cNvPr id="11" name="TextBox 10"/>
            <p:cNvSpPr txBox="1"/>
            <p:nvPr/>
          </p:nvSpPr>
          <p:spPr>
            <a:xfrm>
              <a:off x="5700288" y="4172023"/>
              <a:ext cx="540044" cy="369332"/>
            </a:xfrm>
            <a:prstGeom prst="rect">
              <a:avLst/>
            </a:prstGeom>
            <a:noFill/>
          </p:spPr>
          <p:txBody>
            <a:bodyPr wrap="none" rtlCol="0">
              <a:spAutoFit/>
            </a:bodyPr>
            <a:lstStyle/>
            <a:p>
              <a:pPr algn="ctr"/>
              <a:r>
                <a:rPr lang="en-US" dirty="0" smtClean="0"/>
                <a:t>4sU</a:t>
              </a:r>
              <a:endParaRPr lang="en-US" dirty="0"/>
            </a:p>
          </p:txBody>
        </p:sp>
        <p:sp>
          <p:nvSpPr>
            <p:cNvPr id="12" name="TextBox 11"/>
            <p:cNvSpPr txBox="1"/>
            <p:nvPr/>
          </p:nvSpPr>
          <p:spPr>
            <a:xfrm>
              <a:off x="7487518" y="4166378"/>
              <a:ext cx="1067645" cy="369332"/>
            </a:xfrm>
            <a:prstGeom prst="rect">
              <a:avLst/>
            </a:prstGeom>
            <a:noFill/>
          </p:spPr>
          <p:txBody>
            <a:bodyPr wrap="none" rtlCol="0">
              <a:spAutoFit/>
            </a:bodyPr>
            <a:lstStyle/>
            <a:p>
              <a:pPr algn="ctr"/>
              <a:r>
                <a:rPr lang="en-US" dirty="0" smtClean="0"/>
                <a:t>4sU+UVA</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3615" y="2158999"/>
              <a:ext cx="8088923" cy="2110277"/>
            </a:xfrm>
            <a:prstGeom prst="rect">
              <a:avLst/>
            </a:prstGeom>
          </p:spPr>
        </p:pic>
        <p:sp>
          <p:nvSpPr>
            <p:cNvPr id="14" name="TextBox 13"/>
            <p:cNvSpPr txBox="1"/>
            <p:nvPr/>
          </p:nvSpPr>
          <p:spPr>
            <a:xfrm>
              <a:off x="676887" y="5464102"/>
              <a:ext cx="445379" cy="307777"/>
            </a:xfrm>
            <a:prstGeom prst="rect">
              <a:avLst/>
            </a:prstGeom>
            <a:noFill/>
          </p:spPr>
          <p:txBody>
            <a:bodyPr wrap="none" rtlCol="0">
              <a:spAutoFit/>
            </a:bodyPr>
            <a:lstStyle/>
            <a:p>
              <a:r>
                <a:rPr lang="en-US" sz="1400" dirty="0" smtClean="0"/>
                <a:t>SSC</a:t>
              </a:r>
              <a:endParaRPr lang="en-US" sz="1400" dirty="0"/>
            </a:p>
          </p:txBody>
        </p:sp>
        <p:sp>
          <p:nvSpPr>
            <p:cNvPr id="15" name="TextBox 14"/>
            <p:cNvSpPr txBox="1"/>
            <p:nvPr/>
          </p:nvSpPr>
          <p:spPr>
            <a:xfrm>
              <a:off x="200235" y="4995385"/>
              <a:ext cx="1354545" cy="307777"/>
            </a:xfrm>
            <a:prstGeom prst="rect">
              <a:avLst/>
            </a:prstGeom>
            <a:noFill/>
          </p:spPr>
          <p:txBody>
            <a:bodyPr wrap="none" rtlCol="0">
              <a:spAutoFit/>
            </a:bodyPr>
            <a:lstStyle/>
            <a:p>
              <a:r>
                <a:rPr lang="en-US" sz="1400" dirty="0" smtClean="0"/>
                <a:t>G3BP1-mCherry</a:t>
              </a:r>
              <a:endParaRPr lang="en-US" sz="1400" dirty="0"/>
            </a:p>
          </p:txBody>
        </p:sp>
        <p:grpSp>
          <p:nvGrpSpPr>
            <p:cNvPr id="16" name="Group 15"/>
            <p:cNvGrpSpPr/>
            <p:nvPr/>
          </p:nvGrpSpPr>
          <p:grpSpPr>
            <a:xfrm>
              <a:off x="457655" y="5357535"/>
              <a:ext cx="219231" cy="291233"/>
              <a:chOff x="6028348" y="916080"/>
              <a:chExt cx="219231" cy="291233"/>
            </a:xfrm>
          </p:grpSpPr>
          <p:cxnSp>
            <p:nvCxnSpPr>
              <p:cNvPr id="17" name="Straight Arrow Connector 16"/>
              <p:cNvCxnSpPr/>
              <p:nvPr/>
            </p:nvCxnSpPr>
            <p:spPr>
              <a:xfrm flipV="1">
                <a:off x="6036386" y="916080"/>
                <a:ext cx="0" cy="291232"/>
              </a:xfrm>
              <a:prstGeom prst="straightConnector1">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5400000" flipV="1">
                <a:off x="6137964" y="1097697"/>
                <a:ext cx="0" cy="219231"/>
              </a:xfrm>
              <a:prstGeom prst="straightConnector1">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sp>
          <p:nvSpPr>
            <p:cNvPr id="2" name="Rectangle 1"/>
            <p:cNvSpPr/>
            <p:nvPr/>
          </p:nvSpPr>
          <p:spPr>
            <a:xfrm>
              <a:off x="5276441" y="5089410"/>
              <a:ext cx="2532552" cy="369332"/>
            </a:xfrm>
            <a:prstGeom prst="rect">
              <a:avLst/>
            </a:prstGeom>
          </p:spPr>
          <p:txBody>
            <a:bodyPr wrap="none">
              <a:spAutoFit/>
            </a:bodyPr>
            <a:lstStyle/>
            <a:p>
              <a:r>
                <a:rPr lang="en-US" dirty="0" smtClean="0">
                  <a:solidFill>
                    <a:srgbClr val="000000"/>
                  </a:solidFill>
                </a:rPr>
                <a:t>FANCI of UV stressed cell</a:t>
              </a:r>
              <a:endParaRPr lang="en-US" dirty="0"/>
            </a:p>
          </p:txBody>
        </p:sp>
      </p:grpSp>
    </p:spTree>
    <p:extLst>
      <p:ext uri="{BB962C8B-B14F-4D97-AF65-F5344CB8AC3E}">
        <p14:creationId xmlns:p14="http://schemas.microsoft.com/office/powerpoint/2010/main" val="27303670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670319" y="900337"/>
            <a:ext cx="871427" cy="307777"/>
          </a:xfrm>
          <a:prstGeom prst="rect">
            <a:avLst/>
          </a:prstGeom>
          <a:noFill/>
        </p:spPr>
        <p:txBody>
          <a:bodyPr wrap="none" rtlCol="0">
            <a:spAutoFit/>
          </a:bodyPr>
          <a:lstStyle/>
          <a:p>
            <a:r>
              <a:rPr lang="en-US" sz="1400" dirty="0" smtClean="0"/>
              <a:t>4sU+UVA</a:t>
            </a:r>
            <a:endParaRPr lang="en-US" sz="1400" dirty="0"/>
          </a:p>
        </p:txBody>
      </p:sp>
      <p:sp>
        <p:nvSpPr>
          <p:cNvPr id="11" name="TextBox 10"/>
          <p:cNvSpPr txBox="1"/>
          <p:nvPr/>
        </p:nvSpPr>
        <p:spPr>
          <a:xfrm>
            <a:off x="3794071" y="900337"/>
            <a:ext cx="777802" cy="307777"/>
          </a:xfrm>
          <a:prstGeom prst="rect">
            <a:avLst/>
          </a:prstGeom>
          <a:noFill/>
        </p:spPr>
        <p:txBody>
          <a:bodyPr wrap="none" rtlCol="0">
            <a:spAutoFit/>
          </a:bodyPr>
          <a:lstStyle/>
          <a:p>
            <a:pPr algn="ctr"/>
            <a:r>
              <a:rPr lang="en-US" sz="1400" dirty="0" smtClean="0"/>
              <a:t>arsenite</a:t>
            </a:r>
            <a:endParaRPr lang="en-US" sz="1400" dirty="0"/>
          </a:p>
        </p:txBody>
      </p:sp>
      <p:sp>
        <p:nvSpPr>
          <p:cNvPr id="12" name="TextBox 11"/>
          <p:cNvSpPr txBox="1"/>
          <p:nvPr/>
        </p:nvSpPr>
        <p:spPr>
          <a:xfrm>
            <a:off x="484690" y="2180371"/>
            <a:ext cx="445379" cy="307777"/>
          </a:xfrm>
          <a:prstGeom prst="rect">
            <a:avLst/>
          </a:prstGeom>
          <a:noFill/>
        </p:spPr>
        <p:txBody>
          <a:bodyPr wrap="none" rtlCol="0">
            <a:spAutoFit/>
          </a:bodyPr>
          <a:lstStyle/>
          <a:p>
            <a:r>
              <a:rPr lang="en-US" sz="1400" dirty="0" smtClean="0"/>
              <a:t>SSC</a:t>
            </a:r>
            <a:endParaRPr lang="en-US" sz="1400" dirty="0"/>
          </a:p>
        </p:txBody>
      </p:sp>
      <p:sp>
        <p:nvSpPr>
          <p:cNvPr id="13" name="TextBox 12"/>
          <p:cNvSpPr txBox="1"/>
          <p:nvPr/>
        </p:nvSpPr>
        <p:spPr>
          <a:xfrm>
            <a:off x="8038" y="1711654"/>
            <a:ext cx="670326" cy="307777"/>
          </a:xfrm>
          <a:prstGeom prst="rect">
            <a:avLst/>
          </a:prstGeom>
          <a:noFill/>
        </p:spPr>
        <p:txBody>
          <a:bodyPr wrap="none" rtlCol="0">
            <a:spAutoFit/>
          </a:bodyPr>
          <a:lstStyle/>
          <a:p>
            <a:r>
              <a:rPr lang="en-US" sz="1400" dirty="0" smtClean="0"/>
              <a:t>G3BP1</a:t>
            </a:r>
            <a:endParaRPr lang="en-US" sz="1400" dirty="0"/>
          </a:p>
        </p:txBody>
      </p:sp>
      <p:grpSp>
        <p:nvGrpSpPr>
          <p:cNvPr id="14" name="Group 13"/>
          <p:cNvGrpSpPr/>
          <p:nvPr/>
        </p:nvGrpSpPr>
        <p:grpSpPr>
          <a:xfrm>
            <a:off x="265458" y="2073804"/>
            <a:ext cx="219231" cy="291233"/>
            <a:chOff x="6028348" y="916080"/>
            <a:chExt cx="219231" cy="291233"/>
          </a:xfrm>
        </p:grpSpPr>
        <p:cxnSp>
          <p:nvCxnSpPr>
            <p:cNvPr id="15" name="Straight Arrow Connector 14"/>
            <p:cNvCxnSpPr/>
            <p:nvPr/>
          </p:nvCxnSpPr>
          <p:spPr>
            <a:xfrm flipV="1">
              <a:off x="6036386" y="916080"/>
              <a:ext cx="0" cy="291232"/>
            </a:xfrm>
            <a:prstGeom prst="straightConnector1">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5400000" flipV="1">
              <a:off x="6137964" y="1097697"/>
              <a:ext cx="0" cy="219231"/>
            </a:xfrm>
            <a:prstGeom prst="straightConnector1">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sp>
        <p:nvSpPr>
          <p:cNvPr id="35" name="标题 1">
            <a:extLst>
              <a:ext uri="{FF2B5EF4-FFF2-40B4-BE49-F238E27FC236}">
                <a16:creationId xmlns="" xmlns:a16="http://schemas.microsoft.com/office/drawing/2014/main" id="{00F4A529-4D5B-4E85-A60F-72ECF97E789B}"/>
              </a:ext>
            </a:extLst>
          </p:cNvPr>
          <p:cNvSpPr>
            <a:spLocks noGrp="1"/>
          </p:cNvSpPr>
          <p:nvPr>
            <p:ph type="title"/>
          </p:nvPr>
        </p:nvSpPr>
        <p:spPr>
          <a:xfrm>
            <a:off x="0" y="172756"/>
            <a:ext cx="8229600" cy="400110"/>
          </a:xfrm>
        </p:spPr>
        <p:txBody>
          <a:bodyPr vert="horz" wrap="square" lIns="91440" tIns="45720" rIns="91440" bIns="45720" rtlCol="0" anchor="ctr">
            <a:spAutoFit/>
          </a:bodyPr>
          <a:lstStyle/>
          <a:p>
            <a:pPr algn="l"/>
            <a:r>
              <a:rPr lang="en-US" altLang="zh-CN" sz="2000" dirty="0" smtClean="0">
                <a:latin typeface="Trebuchet MS" panose="020B0603020202020204" pitchFamily="34" charset="0"/>
                <a:ea typeface="+mn-ea"/>
                <a:cs typeface="+mn-cs"/>
              </a:rPr>
              <a:t>DHX9 is only expressed in UV- but not as- granules</a:t>
            </a:r>
            <a:endParaRPr lang="zh-CN" altLang="en-US" sz="2000" dirty="0">
              <a:latin typeface="Trebuchet MS" panose="020B0603020202020204" pitchFamily="34" charset="0"/>
              <a:ea typeface="+mn-ea"/>
              <a:cs typeface="+mn-cs"/>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21948" y="1208114"/>
            <a:ext cx="4374623" cy="2182340"/>
          </a:xfrm>
          <a:prstGeom prst="rect">
            <a:avLst/>
          </a:prstGeom>
        </p:spPr>
      </p:pic>
      <p:grpSp>
        <p:nvGrpSpPr>
          <p:cNvPr id="4" name="Group 3"/>
          <p:cNvGrpSpPr/>
          <p:nvPr/>
        </p:nvGrpSpPr>
        <p:grpSpPr>
          <a:xfrm>
            <a:off x="50822" y="3671506"/>
            <a:ext cx="5145749" cy="2501010"/>
            <a:chOff x="50822" y="3671506"/>
            <a:chExt cx="5145749" cy="2501010"/>
          </a:xfrm>
        </p:grpSpPr>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21948" y="3671506"/>
              <a:ext cx="4374623" cy="2111381"/>
            </a:xfrm>
            <a:prstGeom prst="rect">
              <a:avLst/>
            </a:prstGeom>
          </p:spPr>
        </p:pic>
        <p:sp>
          <p:nvSpPr>
            <p:cNvPr id="17" name="TextBox 16"/>
            <p:cNvSpPr txBox="1"/>
            <p:nvPr/>
          </p:nvSpPr>
          <p:spPr>
            <a:xfrm>
              <a:off x="527474" y="4247540"/>
              <a:ext cx="445379" cy="307777"/>
            </a:xfrm>
            <a:prstGeom prst="rect">
              <a:avLst/>
            </a:prstGeom>
            <a:noFill/>
          </p:spPr>
          <p:txBody>
            <a:bodyPr wrap="none" rtlCol="0">
              <a:spAutoFit/>
            </a:bodyPr>
            <a:lstStyle/>
            <a:p>
              <a:r>
                <a:rPr lang="en-US" sz="1400" dirty="0" smtClean="0"/>
                <a:t>SSC</a:t>
              </a:r>
              <a:endParaRPr lang="en-US" sz="1400" dirty="0"/>
            </a:p>
          </p:txBody>
        </p:sp>
        <p:sp>
          <p:nvSpPr>
            <p:cNvPr id="18" name="TextBox 17"/>
            <p:cNvSpPr txBox="1"/>
            <p:nvPr/>
          </p:nvSpPr>
          <p:spPr>
            <a:xfrm>
              <a:off x="50822" y="3778823"/>
              <a:ext cx="445379" cy="307777"/>
            </a:xfrm>
            <a:prstGeom prst="rect">
              <a:avLst/>
            </a:prstGeom>
            <a:noFill/>
          </p:spPr>
          <p:txBody>
            <a:bodyPr wrap="none" rtlCol="0">
              <a:spAutoFit/>
            </a:bodyPr>
            <a:lstStyle/>
            <a:p>
              <a:r>
                <a:rPr lang="en-US" sz="1400" dirty="0" smtClean="0"/>
                <a:t>FSC</a:t>
              </a:r>
              <a:endParaRPr lang="en-US" sz="1400" dirty="0"/>
            </a:p>
          </p:txBody>
        </p:sp>
        <p:grpSp>
          <p:nvGrpSpPr>
            <p:cNvPr id="19" name="Group 18"/>
            <p:cNvGrpSpPr/>
            <p:nvPr/>
          </p:nvGrpSpPr>
          <p:grpSpPr>
            <a:xfrm>
              <a:off x="308242" y="4140973"/>
              <a:ext cx="219231" cy="291233"/>
              <a:chOff x="6028348" y="916080"/>
              <a:chExt cx="219231" cy="291233"/>
            </a:xfrm>
          </p:grpSpPr>
          <p:cxnSp>
            <p:nvCxnSpPr>
              <p:cNvPr id="20" name="Straight Arrow Connector 19"/>
              <p:cNvCxnSpPr/>
              <p:nvPr/>
            </p:nvCxnSpPr>
            <p:spPr>
              <a:xfrm flipV="1">
                <a:off x="6036386" y="916080"/>
                <a:ext cx="0" cy="291232"/>
              </a:xfrm>
              <a:prstGeom prst="straightConnector1">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V="1">
                <a:off x="6137964" y="1097697"/>
                <a:ext cx="0" cy="219231"/>
              </a:xfrm>
              <a:prstGeom prst="straightConnector1">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sp>
          <p:nvSpPr>
            <p:cNvPr id="36" name="TextBox 35"/>
            <p:cNvSpPr txBox="1"/>
            <p:nvPr/>
          </p:nvSpPr>
          <p:spPr>
            <a:xfrm>
              <a:off x="1645880" y="5864739"/>
              <a:ext cx="871427" cy="307777"/>
            </a:xfrm>
            <a:prstGeom prst="rect">
              <a:avLst/>
            </a:prstGeom>
            <a:noFill/>
          </p:spPr>
          <p:txBody>
            <a:bodyPr wrap="none" rtlCol="0">
              <a:spAutoFit/>
            </a:bodyPr>
            <a:lstStyle/>
            <a:p>
              <a:r>
                <a:rPr lang="en-US" sz="1400" dirty="0" smtClean="0"/>
                <a:t>4sU+UVA</a:t>
              </a:r>
              <a:endParaRPr lang="en-US" sz="1400" dirty="0"/>
            </a:p>
          </p:txBody>
        </p:sp>
        <p:sp>
          <p:nvSpPr>
            <p:cNvPr id="37" name="TextBox 36"/>
            <p:cNvSpPr txBox="1"/>
            <p:nvPr/>
          </p:nvSpPr>
          <p:spPr>
            <a:xfrm>
              <a:off x="3658342" y="5843835"/>
              <a:ext cx="800219" cy="307777"/>
            </a:xfrm>
            <a:prstGeom prst="rect">
              <a:avLst/>
            </a:prstGeom>
            <a:noFill/>
          </p:spPr>
          <p:txBody>
            <a:bodyPr wrap="none" rtlCol="0">
              <a:spAutoFit/>
            </a:bodyPr>
            <a:lstStyle/>
            <a:p>
              <a:r>
                <a:rPr lang="en-US" sz="1400" dirty="0" smtClean="0"/>
                <a:t>arsenite</a:t>
              </a:r>
              <a:endParaRPr lang="en-US" sz="1400" dirty="0"/>
            </a:p>
          </p:txBody>
        </p:sp>
        <p:sp>
          <p:nvSpPr>
            <p:cNvPr id="38" name="Rectangle 37"/>
            <p:cNvSpPr/>
            <p:nvPr/>
          </p:nvSpPr>
          <p:spPr>
            <a:xfrm>
              <a:off x="3580109" y="5958776"/>
              <a:ext cx="144000" cy="144000"/>
            </a:xfrm>
            <a:prstGeom prst="rect">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1567647" y="5952053"/>
              <a:ext cx="144000" cy="1440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grpSp>
        <p:nvGrpSpPr>
          <p:cNvPr id="6" name="Group 5"/>
          <p:cNvGrpSpPr/>
          <p:nvPr/>
        </p:nvGrpSpPr>
        <p:grpSpPr>
          <a:xfrm>
            <a:off x="5264611" y="1058682"/>
            <a:ext cx="3764604" cy="4677736"/>
            <a:chOff x="5264611" y="1058682"/>
            <a:chExt cx="3764604" cy="4677736"/>
          </a:xfrm>
        </p:grpSpPr>
        <p:sp>
          <p:nvSpPr>
            <p:cNvPr id="22" name="TextBox 21"/>
            <p:cNvSpPr txBox="1"/>
            <p:nvPr/>
          </p:nvSpPr>
          <p:spPr>
            <a:xfrm>
              <a:off x="5264611" y="2003391"/>
              <a:ext cx="670326" cy="307777"/>
            </a:xfrm>
            <a:prstGeom prst="rect">
              <a:avLst/>
            </a:prstGeom>
            <a:noFill/>
          </p:spPr>
          <p:txBody>
            <a:bodyPr wrap="none" rtlCol="0">
              <a:spAutoFit/>
            </a:bodyPr>
            <a:lstStyle/>
            <a:p>
              <a:pPr algn="r"/>
              <a:r>
                <a:rPr lang="en-US" sz="1400" dirty="0" smtClean="0"/>
                <a:t>G3BP1</a:t>
              </a:r>
              <a:endParaRPr lang="en-US" sz="1400" dirty="0"/>
            </a:p>
          </p:txBody>
        </p:sp>
        <p:pic>
          <p:nvPicPr>
            <p:cNvPr id="25" name="Picture 2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87979" y="3439733"/>
              <a:ext cx="2126503" cy="2053048"/>
            </a:xfrm>
            <a:prstGeom prst="rect">
              <a:avLst/>
            </a:prstGeom>
          </p:spPr>
        </p:pic>
        <p:pic>
          <p:nvPicPr>
            <p:cNvPr id="26" name="Picture 2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866897" y="1058682"/>
              <a:ext cx="2147585" cy="2073274"/>
            </a:xfrm>
            <a:prstGeom prst="rect">
              <a:avLst/>
            </a:prstGeom>
          </p:spPr>
        </p:pic>
        <p:sp>
          <p:nvSpPr>
            <p:cNvPr id="27" name="TextBox 26"/>
            <p:cNvSpPr txBox="1"/>
            <p:nvPr/>
          </p:nvSpPr>
          <p:spPr>
            <a:xfrm>
              <a:off x="6496348" y="3054988"/>
              <a:ext cx="1023963" cy="307777"/>
            </a:xfrm>
            <a:prstGeom prst="rect">
              <a:avLst/>
            </a:prstGeom>
            <a:noFill/>
          </p:spPr>
          <p:txBody>
            <a:bodyPr wrap="none" rtlCol="0">
              <a:spAutoFit/>
            </a:bodyPr>
            <a:lstStyle/>
            <a:p>
              <a:pPr algn="r"/>
              <a:r>
                <a:rPr lang="en-US" sz="1400" dirty="0" smtClean="0"/>
                <a:t>DHX9-eGFP</a:t>
              </a:r>
              <a:endParaRPr lang="en-US" sz="1400" dirty="0"/>
            </a:p>
          </p:txBody>
        </p:sp>
        <p:sp>
          <p:nvSpPr>
            <p:cNvPr id="28" name="TextBox 27"/>
            <p:cNvSpPr txBox="1"/>
            <p:nvPr/>
          </p:nvSpPr>
          <p:spPr>
            <a:xfrm>
              <a:off x="6496348" y="5428641"/>
              <a:ext cx="1023963" cy="307777"/>
            </a:xfrm>
            <a:prstGeom prst="rect">
              <a:avLst/>
            </a:prstGeom>
            <a:noFill/>
          </p:spPr>
          <p:txBody>
            <a:bodyPr wrap="none" rtlCol="0">
              <a:spAutoFit/>
            </a:bodyPr>
            <a:lstStyle/>
            <a:p>
              <a:pPr algn="r"/>
              <a:r>
                <a:rPr lang="en-US" sz="1400" dirty="0" smtClean="0"/>
                <a:t>DHX9-eGFP</a:t>
              </a:r>
              <a:endParaRPr lang="en-US" sz="1400" dirty="0"/>
            </a:p>
          </p:txBody>
        </p:sp>
        <p:sp>
          <p:nvSpPr>
            <p:cNvPr id="29" name="TextBox 28"/>
            <p:cNvSpPr txBox="1"/>
            <p:nvPr/>
          </p:nvSpPr>
          <p:spPr>
            <a:xfrm>
              <a:off x="8157788" y="1120800"/>
              <a:ext cx="871427" cy="307777"/>
            </a:xfrm>
            <a:prstGeom prst="rect">
              <a:avLst/>
            </a:prstGeom>
            <a:noFill/>
          </p:spPr>
          <p:txBody>
            <a:bodyPr wrap="none" rtlCol="0">
              <a:spAutoFit/>
            </a:bodyPr>
            <a:lstStyle/>
            <a:p>
              <a:r>
                <a:rPr lang="en-US" sz="1400" dirty="0" smtClean="0"/>
                <a:t>4sU+UVA</a:t>
              </a:r>
              <a:endParaRPr lang="en-US" sz="1400" dirty="0"/>
            </a:p>
          </p:txBody>
        </p:sp>
        <p:sp>
          <p:nvSpPr>
            <p:cNvPr id="30" name="TextBox 29"/>
            <p:cNvSpPr txBox="1"/>
            <p:nvPr/>
          </p:nvSpPr>
          <p:spPr>
            <a:xfrm>
              <a:off x="8157788" y="1414149"/>
              <a:ext cx="800219" cy="307777"/>
            </a:xfrm>
            <a:prstGeom prst="rect">
              <a:avLst/>
            </a:prstGeom>
            <a:noFill/>
          </p:spPr>
          <p:txBody>
            <a:bodyPr wrap="none" rtlCol="0">
              <a:spAutoFit/>
            </a:bodyPr>
            <a:lstStyle/>
            <a:p>
              <a:r>
                <a:rPr lang="en-US" sz="1400" dirty="0" smtClean="0"/>
                <a:t>arsenite</a:t>
              </a:r>
              <a:endParaRPr lang="en-US" sz="1400" dirty="0"/>
            </a:p>
          </p:txBody>
        </p:sp>
        <p:sp>
          <p:nvSpPr>
            <p:cNvPr id="31" name="TextBox 30"/>
            <p:cNvSpPr txBox="1"/>
            <p:nvPr/>
          </p:nvSpPr>
          <p:spPr>
            <a:xfrm>
              <a:off x="8157788" y="1716396"/>
              <a:ext cx="815235" cy="307777"/>
            </a:xfrm>
            <a:prstGeom prst="rect">
              <a:avLst/>
            </a:prstGeom>
            <a:noFill/>
          </p:spPr>
          <p:txBody>
            <a:bodyPr wrap="none" rtlCol="0">
              <a:spAutoFit/>
            </a:bodyPr>
            <a:lstStyle/>
            <a:p>
              <a:r>
                <a:rPr lang="en-US" sz="1400" dirty="0" smtClean="0"/>
                <a:t>WT-Hela</a:t>
              </a:r>
              <a:endParaRPr lang="en-US" sz="1400" dirty="0"/>
            </a:p>
          </p:txBody>
        </p:sp>
        <p:sp>
          <p:nvSpPr>
            <p:cNvPr id="32" name="Rectangle 31"/>
            <p:cNvSpPr/>
            <p:nvPr/>
          </p:nvSpPr>
          <p:spPr>
            <a:xfrm>
              <a:off x="8079555" y="1499783"/>
              <a:ext cx="144000" cy="144000"/>
            </a:xfrm>
            <a:prstGeom prst="rect">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8079555" y="1803666"/>
              <a:ext cx="144000" cy="144000"/>
            </a:xfrm>
            <a:prstGeom prst="rect">
              <a:avLst/>
            </a:prstGeom>
            <a:solidFill>
              <a:srgbClr val="149D9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8079555" y="1208114"/>
              <a:ext cx="144000" cy="1440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spTree>
    <p:extLst>
      <p:ext uri="{BB962C8B-B14F-4D97-AF65-F5344CB8AC3E}">
        <p14:creationId xmlns:p14="http://schemas.microsoft.com/office/powerpoint/2010/main" val="51488027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1698804" y="1097837"/>
            <a:ext cx="693331" cy="369332"/>
          </a:xfrm>
          <a:prstGeom prst="rect">
            <a:avLst/>
          </a:prstGeom>
          <a:noFill/>
        </p:spPr>
        <p:txBody>
          <a:bodyPr wrap="none" rtlCol="0">
            <a:spAutoFit/>
          </a:bodyPr>
          <a:lstStyle/>
          <a:p>
            <a:r>
              <a:rPr lang="en-US" dirty="0" smtClean="0"/>
              <a:t>mock</a:t>
            </a:r>
            <a:endParaRPr lang="en-US" dirty="0"/>
          </a:p>
        </p:txBody>
      </p:sp>
      <p:sp>
        <p:nvSpPr>
          <p:cNvPr id="22" name="TextBox 21"/>
          <p:cNvSpPr txBox="1"/>
          <p:nvPr/>
        </p:nvSpPr>
        <p:spPr>
          <a:xfrm>
            <a:off x="4280440" y="1097837"/>
            <a:ext cx="466794" cy="369332"/>
          </a:xfrm>
          <a:prstGeom prst="rect">
            <a:avLst/>
          </a:prstGeom>
          <a:noFill/>
        </p:spPr>
        <p:txBody>
          <a:bodyPr wrap="none" rtlCol="0">
            <a:spAutoFit/>
          </a:bodyPr>
          <a:lstStyle/>
          <a:p>
            <a:r>
              <a:rPr lang="en-US" dirty="0" smtClean="0"/>
              <a:t>UV</a:t>
            </a:r>
            <a:endParaRPr lang="en-US" dirty="0"/>
          </a:p>
        </p:txBody>
      </p:sp>
      <p:sp>
        <p:nvSpPr>
          <p:cNvPr id="23" name="TextBox 22"/>
          <p:cNvSpPr txBox="1"/>
          <p:nvPr/>
        </p:nvSpPr>
        <p:spPr>
          <a:xfrm>
            <a:off x="6416296" y="1097837"/>
            <a:ext cx="968121" cy="369332"/>
          </a:xfrm>
          <a:prstGeom prst="rect">
            <a:avLst/>
          </a:prstGeom>
          <a:noFill/>
        </p:spPr>
        <p:txBody>
          <a:bodyPr wrap="none" rtlCol="0">
            <a:spAutoFit/>
          </a:bodyPr>
          <a:lstStyle/>
          <a:p>
            <a:pPr algn="ctr"/>
            <a:r>
              <a:rPr lang="en-US" dirty="0" smtClean="0"/>
              <a:t>poly(I:C)</a:t>
            </a:r>
            <a:endParaRPr lang="en-US" dirty="0"/>
          </a:p>
        </p:txBody>
      </p:sp>
      <p:sp>
        <p:nvSpPr>
          <p:cNvPr id="10" name="Rectangle 9"/>
          <p:cNvSpPr/>
          <p:nvPr/>
        </p:nvSpPr>
        <p:spPr>
          <a:xfrm>
            <a:off x="0" y="174044"/>
            <a:ext cx="8168940" cy="369332"/>
          </a:xfrm>
          <a:prstGeom prst="rect">
            <a:avLst/>
          </a:prstGeom>
        </p:spPr>
        <p:txBody>
          <a:bodyPr wrap="square">
            <a:spAutoFit/>
          </a:bodyPr>
          <a:lstStyle/>
          <a:p>
            <a:r>
              <a:rPr lang="en-US" dirty="0" smtClean="0"/>
              <a:t> </a:t>
            </a:r>
            <a:endParaRPr lang="en-US" dirty="0"/>
          </a:p>
        </p:txBody>
      </p:sp>
      <p:sp>
        <p:nvSpPr>
          <p:cNvPr id="11" name="Rectangle 10"/>
          <p:cNvSpPr/>
          <p:nvPr/>
        </p:nvSpPr>
        <p:spPr>
          <a:xfrm>
            <a:off x="7816" y="174044"/>
            <a:ext cx="8168940" cy="369332"/>
          </a:xfrm>
          <a:prstGeom prst="rect">
            <a:avLst/>
          </a:prstGeom>
        </p:spPr>
        <p:txBody>
          <a:bodyPr wrap="square">
            <a:spAutoFit/>
          </a:bodyPr>
          <a:lstStyle/>
          <a:p>
            <a:r>
              <a:rPr lang="en-US" dirty="0" smtClean="0"/>
              <a:t>FANCI other stress granules </a:t>
            </a:r>
            <a:endParaRPr lang="en-US" dirty="0"/>
          </a:p>
        </p:txBody>
      </p:sp>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98770" y="1467169"/>
            <a:ext cx="7082692" cy="4990293"/>
          </a:xfrm>
          <a:prstGeom prst="rect">
            <a:avLst/>
          </a:prstGeom>
        </p:spPr>
      </p:pic>
      <p:sp>
        <p:nvSpPr>
          <p:cNvPr id="20" name="TextBox 19"/>
          <p:cNvSpPr txBox="1"/>
          <p:nvPr/>
        </p:nvSpPr>
        <p:spPr>
          <a:xfrm>
            <a:off x="1668477" y="3837466"/>
            <a:ext cx="947270" cy="369332"/>
          </a:xfrm>
          <a:prstGeom prst="rect">
            <a:avLst/>
          </a:prstGeom>
          <a:noFill/>
        </p:spPr>
        <p:txBody>
          <a:bodyPr wrap="none" rtlCol="0">
            <a:spAutoFit/>
          </a:bodyPr>
          <a:lstStyle/>
          <a:p>
            <a:r>
              <a:rPr lang="en-US" dirty="0" smtClean="0"/>
              <a:t>arsenite</a:t>
            </a:r>
            <a:endParaRPr lang="en-US" dirty="0"/>
          </a:p>
        </p:txBody>
      </p:sp>
      <p:sp>
        <p:nvSpPr>
          <p:cNvPr id="21" name="TextBox 20"/>
          <p:cNvSpPr txBox="1"/>
          <p:nvPr/>
        </p:nvSpPr>
        <p:spPr>
          <a:xfrm>
            <a:off x="3981337" y="3840029"/>
            <a:ext cx="1219242" cy="369332"/>
          </a:xfrm>
          <a:prstGeom prst="rect">
            <a:avLst/>
          </a:prstGeom>
          <a:noFill/>
        </p:spPr>
        <p:txBody>
          <a:bodyPr wrap="none" rtlCol="0">
            <a:spAutoFit/>
          </a:bodyPr>
          <a:lstStyle/>
          <a:p>
            <a:r>
              <a:rPr lang="en-US" dirty="0" smtClean="0"/>
              <a:t>Heat shock</a:t>
            </a:r>
            <a:endParaRPr lang="en-US" dirty="0"/>
          </a:p>
        </p:txBody>
      </p:sp>
      <p:sp>
        <p:nvSpPr>
          <p:cNvPr id="24" name="TextBox 23"/>
          <p:cNvSpPr txBox="1"/>
          <p:nvPr/>
        </p:nvSpPr>
        <p:spPr>
          <a:xfrm>
            <a:off x="6443134" y="3850839"/>
            <a:ext cx="941283" cy="369332"/>
          </a:xfrm>
          <a:prstGeom prst="rect">
            <a:avLst/>
          </a:prstGeom>
          <a:noFill/>
        </p:spPr>
        <p:txBody>
          <a:bodyPr wrap="none" rtlCol="0">
            <a:spAutoFit/>
          </a:bodyPr>
          <a:lstStyle/>
          <a:p>
            <a:r>
              <a:rPr lang="en-US" dirty="0" smtClean="0"/>
              <a:t>osmosis</a:t>
            </a:r>
            <a:endParaRPr lang="en-US" dirty="0"/>
          </a:p>
        </p:txBody>
      </p:sp>
    </p:spTree>
    <p:extLst>
      <p:ext uri="{BB962C8B-B14F-4D97-AF65-F5344CB8AC3E}">
        <p14:creationId xmlns:p14="http://schemas.microsoft.com/office/powerpoint/2010/main" val="26185043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8976" y="1187569"/>
            <a:ext cx="3807282" cy="3648200"/>
          </a:xfrm>
          <a:prstGeom prst="rect">
            <a:avLst/>
          </a:prstGeom>
        </p:spPr>
      </p:pic>
      <p:grpSp>
        <p:nvGrpSpPr>
          <p:cNvPr id="19" name="Group 18"/>
          <p:cNvGrpSpPr/>
          <p:nvPr/>
        </p:nvGrpSpPr>
        <p:grpSpPr>
          <a:xfrm>
            <a:off x="2506464" y="1292097"/>
            <a:ext cx="1349794" cy="1835685"/>
            <a:chOff x="7389610" y="3318792"/>
            <a:chExt cx="1349794" cy="1835685"/>
          </a:xfrm>
        </p:grpSpPr>
        <p:sp>
          <p:nvSpPr>
            <p:cNvPr id="5" name="Rectangle 4"/>
            <p:cNvSpPr/>
            <p:nvPr/>
          </p:nvSpPr>
          <p:spPr>
            <a:xfrm>
              <a:off x="7389610" y="3360854"/>
              <a:ext cx="251996" cy="248690"/>
            </a:xfrm>
            <a:prstGeom prst="rect">
              <a:avLst/>
            </a:prstGeom>
            <a:solidFill>
              <a:srgbClr val="FB3A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7389610" y="3662468"/>
              <a:ext cx="251996" cy="248690"/>
            </a:xfrm>
            <a:prstGeom prst="rect">
              <a:avLst/>
            </a:prstGeom>
            <a:solidFill>
              <a:srgbClr val="9993F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7389610" y="3964082"/>
              <a:ext cx="251996" cy="248690"/>
            </a:xfrm>
            <a:prstGeom prst="rect">
              <a:avLst/>
            </a:prstGeom>
            <a:solidFill>
              <a:srgbClr val="6CFF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389610" y="4265696"/>
              <a:ext cx="251996" cy="248690"/>
            </a:xfrm>
            <a:prstGeom prst="rect">
              <a:avLst/>
            </a:prstGeom>
            <a:solidFill>
              <a:srgbClr val="28282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7389610" y="4567310"/>
              <a:ext cx="251996" cy="248690"/>
            </a:xfrm>
            <a:prstGeom prst="rect">
              <a:avLst/>
            </a:prstGeom>
            <a:solidFill>
              <a:srgbClr val="39C9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7389610" y="4868924"/>
              <a:ext cx="251996" cy="248690"/>
            </a:xfrm>
            <a:prstGeom prst="rect">
              <a:avLst/>
            </a:prstGeom>
            <a:solidFill>
              <a:srgbClr val="FD9F4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7635115" y="3318792"/>
              <a:ext cx="441146" cy="338554"/>
            </a:xfrm>
            <a:prstGeom prst="rect">
              <a:avLst/>
            </a:prstGeom>
            <a:noFill/>
          </p:spPr>
          <p:txBody>
            <a:bodyPr wrap="none" rtlCol="0">
              <a:spAutoFit/>
            </a:bodyPr>
            <a:lstStyle/>
            <a:p>
              <a:r>
                <a:rPr lang="en-US" sz="1600" dirty="0" smtClean="0"/>
                <a:t>UV</a:t>
              </a:r>
              <a:endParaRPr lang="en-US" sz="1600" dirty="0"/>
            </a:p>
          </p:txBody>
        </p:sp>
        <p:sp>
          <p:nvSpPr>
            <p:cNvPr id="14" name="TextBox 13"/>
            <p:cNvSpPr txBox="1"/>
            <p:nvPr/>
          </p:nvSpPr>
          <p:spPr>
            <a:xfrm>
              <a:off x="7635115" y="3618218"/>
              <a:ext cx="881070" cy="338554"/>
            </a:xfrm>
            <a:prstGeom prst="rect">
              <a:avLst/>
            </a:prstGeom>
            <a:noFill/>
          </p:spPr>
          <p:txBody>
            <a:bodyPr wrap="none" rtlCol="0">
              <a:spAutoFit/>
            </a:bodyPr>
            <a:lstStyle/>
            <a:p>
              <a:r>
                <a:rPr lang="en-US" sz="1600" dirty="0" smtClean="0"/>
                <a:t>poly(I:C)</a:t>
              </a:r>
              <a:endParaRPr lang="en-US" sz="1600" dirty="0"/>
            </a:p>
          </p:txBody>
        </p:sp>
        <p:sp>
          <p:nvSpPr>
            <p:cNvPr id="15" name="TextBox 14"/>
            <p:cNvSpPr txBox="1"/>
            <p:nvPr/>
          </p:nvSpPr>
          <p:spPr>
            <a:xfrm>
              <a:off x="7635115" y="3917644"/>
              <a:ext cx="1104289" cy="338554"/>
            </a:xfrm>
            <a:prstGeom prst="rect">
              <a:avLst/>
            </a:prstGeom>
            <a:noFill/>
          </p:spPr>
          <p:txBody>
            <a:bodyPr wrap="none" rtlCol="0">
              <a:spAutoFit/>
            </a:bodyPr>
            <a:lstStyle/>
            <a:p>
              <a:r>
                <a:rPr lang="en-US" sz="1600" dirty="0" smtClean="0"/>
                <a:t>Heat shock</a:t>
              </a:r>
              <a:endParaRPr lang="en-US" sz="1600" dirty="0"/>
            </a:p>
          </p:txBody>
        </p:sp>
        <p:sp>
          <p:nvSpPr>
            <p:cNvPr id="16" name="TextBox 15"/>
            <p:cNvSpPr txBox="1"/>
            <p:nvPr/>
          </p:nvSpPr>
          <p:spPr>
            <a:xfrm>
              <a:off x="7635115" y="4217070"/>
              <a:ext cx="880469" cy="338554"/>
            </a:xfrm>
            <a:prstGeom prst="rect">
              <a:avLst/>
            </a:prstGeom>
            <a:noFill/>
          </p:spPr>
          <p:txBody>
            <a:bodyPr wrap="none" rtlCol="0">
              <a:spAutoFit/>
            </a:bodyPr>
            <a:lstStyle/>
            <a:p>
              <a:r>
                <a:rPr lang="en-US" sz="1600" dirty="0" smtClean="0"/>
                <a:t>Osmosis</a:t>
              </a:r>
              <a:endParaRPr lang="en-US" sz="1600" dirty="0"/>
            </a:p>
          </p:txBody>
        </p:sp>
        <p:sp>
          <p:nvSpPr>
            <p:cNvPr id="17" name="TextBox 16"/>
            <p:cNvSpPr txBox="1"/>
            <p:nvPr/>
          </p:nvSpPr>
          <p:spPr>
            <a:xfrm>
              <a:off x="7635115" y="4516496"/>
              <a:ext cx="882974" cy="338554"/>
            </a:xfrm>
            <a:prstGeom prst="rect">
              <a:avLst/>
            </a:prstGeom>
            <a:noFill/>
          </p:spPr>
          <p:txBody>
            <a:bodyPr wrap="none" rtlCol="0">
              <a:spAutoFit/>
            </a:bodyPr>
            <a:lstStyle/>
            <a:p>
              <a:r>
                <a:rPr lang="en-US" sz="1600" dirty="0" smtClean="0"/>
                <a:t>Arsenite</a:t>
              </a:r>
              <a:endParaRPr lang="en-US" sz="1600" dirty="0"/>
            </a:p>
          </p:txBody>
        </p:sp>
        <p:sp>
          <p:nvSpPr>
            <p:cNvPr id="18" name="TextBox 17"/>
            <p:cNvSpPr txBox="1"/>
            <p:nvPr/>
          </p:nvSpPr>
          <p:spPr>
            <a:xfrm>
              <a:off x="7635115" y="4815923"/>
              <a:ext cx="636813" cy="338554"/>
            </a:xfrm>
            <a:prstGeom prst="rect">
              <a:avLst/>
            </a:prstGeom>
            <a:noFill/>
          </p:spPr>
          <p:txBody>
            <a:bodyPr wrap="none" rtlCol="0">
              <a:spAutoFit/>
            </a:bodyPr>
            <a:lstStyle/>
            <a:p>
              <a:r>
                <a:rPr lang="en-US" sz="1600" dirty="0" smtClean="0"/>
                <a:t>mock</a:t>
              </a:r>
              <a:endParaRPr lang="en-US" sz="1600" dirty="0"/>
            </a:p>
          </p:txBody>
        </p:sp>
      </p:grpSp>
      <p:sp>
        <p:nvSpPr>
          <p:cNvPr id="20" name="TextBox 19"/>
          <p:cNvSpPr txBox="1"/>
          <p:nvPr/>
        </p:nvSpPr>
        <p:spPr>
          <a:xfrm>
            <a:off x="1435133" y="4917143"/>
            <a:ext cx="1263762" cy="369332"/>
          </a:xfrm>
          <a:prstGeom prst="rect">
            <a:avLst/>
          </a:prstGeom>
          <a:noFill/>
        </p:spPr>
        <p:txBody>
          <a:bodyPr wrap="none" rtlCol="0">
            <a:spAutoFit/>
          </a:bodyPr>
          <a:lstStyle/>
          <a:p>
            <a:r>
              <a:rPr lang="en-US" dirty="0" smtClean="0"/>
              <a:t>DHX9-eGFP</a:t>
            </a:r>
            <a:endParaRPr lang="en-US" dirty="0"/>
          </a:p>
        </p:txBody>
      </p:sp>
      <p:pic>
        <p:nvPicPr>
          <p:cNvPr id="3" name="Picture 2"/>
          <p:cNvPicPr>
            <a:picLocks noChangeAspect="1"/>
          </p:cNvPicPr>
          <p:nvPr/>
        </p:nvPicPr>
        <p:blipFill>
          <a:blip r:embed="rId3"/>
          <a:stretch>
            <a:fillRect/>
          </a:stretch>
        </p:blipFill>
        <p:spPr>
          <a:xfrm>
            <a:off x="4445000" y="865235"/>
            <a:ext cx="4390237" cy="5730310"/>
          </a:xfrm>
          <a:prstGeom prst="rect">
            <a:avLst/>
          </a:prstGeom>
        </p:spPr>
      </p:pic>
      <p:sp>
        <p:nvSpPr>
          <p:cNvPr id="23" name="Rectangle 22"/>
          <p:cNvSpPr/>
          <p:nvPr/>
        </p:nvSpPr>
        <p:spPr>
          <a:xfrm>
            <a:off x="7816" y="174044"/>
            <a:ext cx="8168940" cy="369332"/>
          </a:xfrm>
          <a:prstGeom prst="rect">
            <a:avLst/>
          </a:prstGeom>
        </p:spPr>
        <p:txBody>
          <a:bodyPr wrap="square">
            <a:spAutoFit/>
          </a:bodyPr>
          <a:lstStyle/>
          <a:p>
            <a:r>
              <a:rPr lang="en-US" dirty="0" smtClean="0"/>
              <a:t>FANCI can be applied to all other stress induced granules </a:t>
            </a:r>
            <a:endParaRPr lang="en-US" dirty="0"/>
          </a:p>
        </p:txBody>
      </p:sp>
    </p:spTree>
    <p:extLst>
      <p:ext uri="{BB962C8B-B14F-4D97-AF65-F5344CB8AC3E}">
        <p14:creationId xmlns:p14="http://schemas.microsoft.com/office/powerpoint/2010/main" val="33414609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495" y="222295"/>
            <a:ext cx="4108028" cy="369332"/>
          </a:xfrm>
          <a:prstGeom prst="rect">
            <a:avLst/>
          </a:prstGeom>
          <a:noFill/>
        </p:spPr>
        <p:txBody>
          <a:bodyPr wrap="none" rtlCol="0">
            <a:spAutoFit/>
          </a:bodyPr>
          <a:lstStyle/>
          <a:p>
            <a:r>
              <a:rPr lang="en-US" dirty="0" smtClean="0"/>
              <a:t>RNA-seq sample annotation_project 2201</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691598371"/>
              </p:ext>
            </p:extLst>
          </p:nvPr>
        </p:nvGraphicFramePr>
        <p:xfrm>
          <a:off x="277912" y="772413"/>
          <a:ext cx="4222262" cy="4964720"/>
        </p:xfrm>
        <a:graphic>
          <a:graphicData uri="http://schemas.openxmlformats.org/drawingml/2006/table">
            <a:tbl>
              <a:tblPr/>
              <a:tblGrid>
                <a:gridCol w="1451924"/>
                <a:gridCol w="2770338"/>
              </a:tblGrid>
              <a:tr h="310295">
                <a:tc>
                  <a:txBody>
                    <a:bodyPr/>
                    <a:lstStyle/>
                    <a:p>
                      <a:pPr algn="ctr" fontAlgn="b"/>
                      <a:r>
                        <a:rPr lang="en-US" sz="1600" b="0" i="0" u="none" strike="noStrike" dirty="0">
                          <a:solidFill>
                            <a:srgbClr val="000000"/>
                          </a:solidFill>
                          <a:effectLst/>
                          <a:latin typeface="Calibri"/>
                        </a:rPr>
                        <a:t>sample name</a:t>
                      </a:r>
                    </a:p>
                  </a:txBody>
                  <a:tcPr marL="12700" marR="12700" marT="12700"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a:rPr>
                        <a:t>note</a:t>
                      </a:r>
                    </a:p>
                  </a:txBody>
                  <a:tcPr marL="12700" marR="12700" marT="12700" marB="0" anchor="b">
                    <a:lnL>
                      <a:noFill/>
                    </a:lnL>
                    <a:lnR>
                      <a:noFill/>
                    </a:lnR>
                    <a:lnT>
                      <a:noFill/>
                    </a:lnT>
                    <a:lnB>
                      <a:noFill/>
                    </a:lnB>
                  </a:tcPr>
                </a:tc>
              </a:tr>
              <a:tr h="310295">
                <a:tc>
                  <a:txBody>
                    <a:bodyPr/>
                    <a:lstStyle/>
                    <a:p>
                      <a:pPr algn="ctr" fontAlgn="b"/>
                      <a:r>
                        <a:rPr lang="en-US" sz="1600" b="0" i="0" u="none" strike="noStrike">
                          <a:solidFill>
                            <a:srgbClr val="000000"/>
                          </a:solidFill>
                          <a:effectLst/>
                          <a:latin typeface="Calibri"/>
                        </a:rPr>
                        <a:t>1</a:t>
                      </a:r>
                    </a:p>
                  </a:txBody>
                  <a:tcPr marL="12700" marR="12700" marT="12700"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total RNA of mock-1</a:t>
                      </a:r>
                    </a:p>
                  </a:txBody>
                  <a:tcPr marL="12700" marR="12700" marT="12700" marB="0" anchor="b">
                    <a:lnL>
                      <a:noFill/>
                    </a:lnL>
                    <a:lnR>
                      <a:noFill/>
                    </a:lnR>
                    <a:lnT>
                      <a:noFill/>
                    </a:lnT>
                    <a:lnB>
                      <a:noFill/>
                    </a:lnB>
                  </a:tcPr>
                </a:tc>
              </a:tr>
              <a:tr h="310295">
                <a:tc>
                  <a:txBody>
                    <a:bodyPr/>
                    <a:lstStyle/>
                    <a:p>
                      <a:pPr algn="ctr" fontAlgn="b"/>
                      <a:r>
                        <a:rPr lang="is-IS" sz="1600" b="0" i="0" u="none" strike="noStrike">
                          <a:solidFill>
                            <a:srgbClr val="000000"/>
                          </a:solidFill>
                          <a:effectLst/>
                          <a:latin typeface="Calibri"/>
                        </a:rPr>
                        <a:t>2</a:t>
                      </a:r>
                    </a:p>
                  </a:txBody>
                  <a:tcPr marL="12700" marR="12700" marT="12700"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a:rPr>
                        <a:t>total RNA of mock-2</a:t>
                      </a:r>
                    </a:p>
                  </a:txBody>
                  <a:tcPr marL="12700" marR="12700" marT="12700" marB="0" anchor="b">
                    <a:lnL>
                      <a:noFill/>
                    </a:lnL>
                    <a:lnR>
                      <a:noFill/>
                    </a:lnR>
                    <a:lnT>
                      <a:noFill/>
                    </a:lnT>
                    <a:lnB>
                      <a:noFill/>
                    </a:lnB>
                  </a:tcPr>
                </a:tc>
              </a:tr>
              <a:tr h="310295">
                <a:tc>
                  <a:txBody>
                    <a:bodyPr/>
                    <a:lstStyle/>
                    <a:p>
                      <a:pPr algn="ctr" fontAlgn="b"/>
                      <a:r>
                        <a:rPr lang="en-US" sz="1600" b="0" i="0" u="none" strike="noStrike">
                          <a:solidFill>
                            <a:srgbClr val="000000"/>
                          </a:solidFill>
                          <a:effectLst/>
                          <a:latin typeface="Calibri"/>
                        </a:rPr>
                        <a:t>3</a:t>
                      </a:r>
                    </a:p>
                  </a:txBody>
                  <a:tcPr marL="12700" marR="12700" marT="12700"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total RNA of mock-3</a:t>
                      </a:r>
                    </a:p>
                  </a:txBody>
                  <a:tcPr marL="12700" marR="12700" marT="12700" marB="0" anchor="b">
                    <a:lnL>
                      <a:noFill/>
                    </a:lnL>
                    <a:lnR>
                      <a:noFill/>
                    </a:lnR>
                    <a:lnT>
                      <a:noFill/>
                    </a:lnT>
                    <a:lnB>
                      <a:noFill/>
                    </a:lnB>
                  </a:tcPr>
                </a:tc>
              </a:tr>
              <a:tr h="310295">
                <a:tc>
                  <a:txBody>
                    <a:bodyPr/>
                    <a:lstStyle/>
                    <a:p>
                      <a:pPr algn="ctr" fontAlgn="b"/>
                      <a:r>
                        <a:rPr lang="en-US" sz="1600" b="0" i="0" u="none" strike="noStrike">
                          <a:solidFill>
                            <a:srgbClr val="000000"/>
                          </a:solidFill>
                          <a:effectLst/>
                          <a:latin typeface="Calibri"/>
                        </a:rPr>
                        <a:t>4</a:t>
                      </a:r>
                    </a:p>
                  </a:txBody>
                  <a:tcPr marL="12700" marR="12700" marT="12700"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a:rPr>
                        <a:t>total RNA of arsenite-1</a:t>
                      </a:r>
                    </a:p>
                  </a:txBody>
                  <a:tcPr marL="12700" marR="12700" marT="12700" marB="0" anchor="b">
                    <a:lnL>
                      <a:noFill/>
                    </a:lnL>
                    <a:lnR>
                      <a:noFill/>
                    </a:lnR>
                    <a:lnT>
                      <a:noFill/>
                    </a:lnT>
                    <a:lnB>
                      <a:noFill/>
                    </a:lnB>
                  </a:tcPr>
                </a:tc>
              </a:tr>
              <a:tr h="310295">
                <a:tc>
                  <a:txBody>
                    <a:bodyPr/>
                    <a:lstStyle/>
                    <a:p>
                      <a:pPr algn="ctr" fontAlgn="b"/>
                      <a:r>
                        <a:rPr lang="en-US" sz="1600" b="0" i="0" u="none" strike="noStrike">
                          <a:solidFill>
                            <a:srgbClr val="000000"/>
                          </a:solidFill>
                          <a:effectLst/>
                          <a:latin typeface="Calibri"/>
                        </a:rPr>
                        <a:t>5</a:t>
                      </a:r>
                    </a:p>
                  </a:txBody>
                  <a:tcPr marL="12700" marR="12700" marT="12700"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a:rPr>
                        <a:t>total RNA of arsenite-2</a:t>
                      </a:r>
                    </a:p>
                  </a:txBody>
                  <a:tcPr marL="12700" marR="12700" marT="12700" marB="0" anchor="b">
                    <a:lnL>
                      <a:noFill/>
                    </a:lnL>
                    <a:lnR>
                      <a:noFill/>
                    </a:lnR>
                    <a:lnT>
                      <a:noFill/>
                    </a:lnT>
                    <a:lnB>
                      <a:noFill/>
                    </a:lnB>
                  </a:tcPr>
                </a:tc>
              </a:tr>
              <a:tr h="310295">
                <a:tc>
                  <a:txBody>
                    <a:bodyPr/>
                    <a:lstStyle/>
                    <a:p>
                      <a:pPr algn="ctr" fontAlgn="b"/>
                      <a:r>
                        <a:rPr lang="en-US" sz="1600" b="0" i="0" u="none" strike="noStrike">
                          <a:solidFill>
                            <a:srgbClr val="000000"/>
                          </a:solidFill>
                          <a:effectLst/>
                          <a:latin typeface="Calibri"/>
                        </a:rPr>
                        <a:t>6</a:t>
                      </a:r>
                    </a:p>
                  </a:txBody>
                  <a:tcPr marL="12700" marR="12700" marT="12700"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a:rPr>
                        <a:t>total RNA of arsenite-3</a:t>
                      </a:r>
                    </a:p>
                  </a:txBody>
                  <a:tcPr marL="12700" marR="12700" marT="12700" marB="0" anchor="b">
                    <a:lnL>
                      <a:noFill/>
                    </a:lnL>
                    <a:lnR>
                      <a:noFill/>
                    </a:lnR>
                    <a:lnT>
                      <a:noFill/>
                    </a:lnT>
                    <a:lnB>
                      <a:noFill/>
                    </a:lnB>
                  </a:tcPr>
                </a:tc>
              </a:tr>
              <a:tr h="310295">
                <a:tc>
                  <a:txBody>
                    <a:bodyPr/>
                    <a:lstStyle/>
                    <a:p>
                      <a:pPr algn="ctr" fontAlgn="b"/>
                      <a:r>
                        <a:rPr lang="en-US" sz="1600" b="0" i="0" u="none" strike="noStrike">
                          <a:solidFill>
                            <a:srgbClr val="000000"/>
                          </a:solidFill>
                          <a:effectLst/>
                          <a:latin typeface="Calibri"/>
                        </a:rPr>
                        <a:t>7</a:t>
                      </a:r>
                    </a:p>
                  </a:txBody>
                  <a:tcPr marL="12700" marR="12700" marT="12700"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a:rPr>
                        <a:t>total RNA of UV-1</a:t>
                      </a:r>
                    </a:p>
                  </a:txBody>
                  <a:tcPr marL="12700" marR="12700" marT="12700" marB="0" anchor="b">
                    <a:lnL>
                      <a:noFill/>
                    </a:lnL>
                    <a:lnR>
                      <a:noFill/>
                    </a:lnR>
                    <a:lnT>
                      <a:noFill/>
                    </a:lnT>
                    <a:lnB>
                      <a:noFill/>
                    </a:lnB>
                  </a:tcPr>
                </a:tc>
              </a:tr>
              <a:tr h="310295">
                <a:tc>
                  <a:txBody>
                    <a:bodyPr/>
                    <a:lstStyle/>
                    <a:p>
                      <a:pPr algn="ctr" fontAlgn="b"/>
                      <a:r>
                        <a:rPr lang="en-US" sz="1600" b="0" i="0" u="none" strike="noStrike">
                          <a:solidFill>
                            <a:srgbClr val="000000"/>
                          </a:solidFill>
                          <a:effectLst/>
                          <a:latin typeface="Calibri"/>
                        </a:rPr>
                        <a:t>8</a:t>
                      </a:r>
                    </a:p>
                  </a:txBody>
                  <a:tcPr marL="12700" marR="12700" marT="12700"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total RNA of UV-2</a:t>
                      </a:r>
                    </a:p>
                  </a:txBody>
                  <a:tcPr marL="12700" marR="12700" marT="12700" marB="0" anchor="b">
                    <a:lnL>
                      <a:noFill/>
                    </a:lnL>
                    <a:lnR>
                      <a:noFill/>
                    </a:lnR>
                    <a:lnT>
                      <a:noFill/>
                    </a:lnT>
                    <a:lnB>
                      <a:noFill/>
                    </a:lnB>
                  </a:tcPr>
                </a:tc>
              </a:tr>
              <a:tr h="310295">
                <a:tc>
                  <a:txBody>
                    <a:bodyPr/>
                    <a:lstStyle/>
                    <a:p>
                      <a:pPr algn="ctr" fontAlgn="b"/>
                      <a:r>
                        <a:rPr lang="en-US" sz="1600" b="0" i="0" u="none" strike="noStrike">
                          <a:solidFill>
                            <a:srgbClr val="000000"/>
                          </a:solidFill>
                          <a:effectLst/>
                          <a:latin typeface="Calibri"/>
                        </a:rPr>
                        <a:t>9</a:t>
                      </a:r>
                    </a:p>
                  </a:txBody>
                  <a:tcPr marL="12700" marR="12700" marT="12700"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total RNA of UV-3</a:t>
                      </a:r>
                    </a:p>
                  </a:txBody>
                  <a:tcPr marL="12700" marR="12700" marT="12700" marB="0" anchor="b">
                    <a:lnL>
                      <a:noFill/>
                    </a:lnL>
                    <a:lnR>
                      <a:noFill/>
                    </a:lnR>
                    <a:lnT>
                      <a:noFill/>
                    </a:lnT>
                    <a:lnB>
                      <a:noFill/>
                    </a:lnB>
                  </a:tcPr>
                </a:tc>
              </a:tr>
              <a:tr h="310295">
                <a:tc>
                  <a:txBody>
                    <a:bodyPr/>
                    <a:lstStyle/>
                    <a:p>
                      <a:pPr algn="ctr" fontAlgn="b"/>
                      <a:r>
                        <a:rPr lang="en-US" sz="1600" b="0" i="0" u="none" strike="noStrike">
                          <a:solidFill>
                            <a:srgbClr val="000000"/>
                          </a:solidFill>
                          <a:effectLst/>
                          <a:latin typeface="Calibri"/>
                        </a:rPr>
                        <a:t>10</a:t>
                      </a:r>
                    </a:p>
                  </a:txBody>
                  <a:tcPr marL="12700" marR="12700" marT="12700" marB="0" anchor="b">
                    <a:lnL>
                      <a:noFill/>
                    </a:lnL>
                    <a:lnR>
                      <a:noFill/>
                    </a:lnR>
                    <a:lnT>
                      <a:noFill/>
                    </a:lnT>
                    <a:lnB>
                      <a:noFill/>
                    </a:lnB>
                  </a:tcPr>
                </a:tc>
                <a:tc>
                  <a:txBody>
                    <a:bodyPr/>
                    <a:lstStyle/>
                    <a:p>
                      <a:pPr algn="ctr" fontAlgn="b"/>
                      <a:r>
                        <a:rPr lang="en-US" sz="1600" b="0" i="0" u="none" strike="noStrike" dirty="0">
                          <a:solidFill>
                            <a:schemeClr val="accent6">
                              <a:lumMod val="75000"/>
                            </a:schemeClr>
                          </a:solidFill>
                          <a:effectLst/>
                          <a:latin typeface="Calibri"/>
                        </a:rPr>
                        <a:t>SG RNA of arsenite-1</a:t>
                      </a:r>
                    </a:p>
                  </a:txBody>
                  <a:tcPr marL="12700" marR="12700" marT="12700" marB="0" anchor="b">
                    <a:lnL>
                      <a:noFill/>
                    </a:lnL>
                    <a:lnR>
                      <a:noFill/>
                    </a:lnR>
                    <a:lnT>
                      <a:noFill/>
                    </a:lnT>
                    <a:lnB>
                      <a:noFill/>
                    </a:lnB>
                  </a:tcPr>
                </a:tc>
              </a:tr>
              <a:tr h="310295">
                <a:tc>
                  <a:txBody>
                    <a:bodyPr/>
                    <a:lstStyle/>
                    <a:p>
                      <a:pPr algn="ctr" fontAlgn="b"/>
                      <a:r>
                        <a:rPr lang="cs-CZ" sz="1600" b="0" i="0" u="none" strike="noStrike">
                          <a:solidFill>
                            <a:srgbClr val="000000"/>
                          </a:solidFill>
                          <a:effectLst/>
                          <a:latin typeface="Calibri"/>
                        </a:rPr>
                        <a:t>11</a:t>
                      </a:r>
                    </a:p>
                  </a:txBody>
                  <a:tcPr marL="12700" marR="12700" marT="12700" marB="0" anchor="b">
                    <a:lnL>
                      <a:noFill/>
                    </a:lnL>
                    <a:lnR>
                      <a:noFill/>
                    </a:lnR>
                    <a:lnT>
                      <a:noFill/>
                    </a:lnT>
                    <a:lnB>
                      <a:noFill/>
                    </a:lnB>
                  </a:tcPr>
                </a:tc>
                <a:tc>
                  <a:txBody>
                    <a:bodyPr/>
                    <a:lstStyle/>
                    <a:p>
                      <a:pPr algn="ctr" fontAlgn="b"/>
                      <a:r>
                        <a:rPr lang="en-US" sz="1600" b="0" i="0" u="none" strike="noStrike" dirty="0">
                          <a:solidFill>
                            <a:schemeClr val="accent6">
                              <a:lumMod val="75000"/>
                            </a:schemeClr>
                          </a:solidFill>
                          <a:effectLst/>
                          <a:latin typeface="Calibri"/>
                        </a:rPr>
                        <a:t>SG RNA of arsenite-2</a:t>
                      </a:r>
                    </a:p>
                  </a:txBody>
                  <a:tcPr marL="12700" marR="12700" marT="12700" marB="0" anchor="b">
                    <a:lnL>
                      <a:noFill/>
                    </a:lnL>
                    <a:lnR>
                      <a:noFill/>
                    </a:lnR>
                    <a:lnT>
                      <a:noFill/>
                    </a:lnT>
                    <a:lnB>
                      <a:noFill/>
                    </a:lnB>
                  </a:tcPr>
                </a:tc>
              </a:tr>
              <a:tr h="310295">
                <a:tc>
                  <a:txBody>
                    <a:bodyPr/>
                    <a:lstStyle/>
                    <a:p>
                      <a:pPr algn="ctr" fontAlgn="b"/>
                      <a:r>
                        <a:rPr lang="is-IS" sz="1600" b="0" i="0" u="none" strike="noStrike">
                          <a:solidFill>
                            <a:srgbClr val="000000"/>
                          </a:solidFill>
                          <a:effectLst/>
                          <a:latin typeface="Calibri"/>
                        </a:rPr>
                        <a:t>12</a:t>
                      </a:r>
                    </a:p>
                  </a:txBody>
                  <a:tcPr marL="12700" marR="12700" marT="12700" marB="0" anchor="b">
                    <a:lnL>
                      <a:noFill/>
                    </a:lnL>
                    <a:lnR>
                      <a:noFill/>
                    </a:lnR>
                    <a:lnT>
                      <a:noFill/>
                    </a:lnT>
                    <a:lnB>
                      <a:noFill/>
                    </a:lnB>
                  </a:tcPr>
                </a:tc>
                <a:tc>
                  <a:txBody>
                    <a:bodyPr/>
                    <a:lstStyle/>
                    <a:p>
                      <a:pPr algn="ctr" fontAlgn="b"/>
                      <a:r>
                        <a:rPr lang="en-US" sz="1600" b="0" i="0" u="none" strike="noStrike" dirty="0">
                          <a:solidFill>
                            <a:schemeClr val="accent6">
                              <a:lumMod val="75000"/>
                            </a:schemeClr>
                          </a:solidFill>
                          <a:effectLst/>
                          <a:latin typeface="Calibri"/>
                        </a:rPr>
                        <a:t>SG RNA of arsenite-3</a:t>
                      </a:r>
                    </a:p>
                  </a:txBody>
                  <a:tcPr marL="12700" marR="12700" marT="12700" marB="0" anchor="b">
                    <a:lnL>
                      <a:noFill/>
                    </a:lnL>
                    <a:lnR>
                      <a:noFill/>
                    </a:lnR>
                    <a:lnT>
                      <a:noFill/>
                    </a:lnT>
                    <a:lnB>
                      <a:noFill/>
                    </a:lnB>
                  </a:tcPr>
                </a:tc>
              </a:tr>
              <a:tr h="310295">
                <a:tc>
                  <a:txBody>
                    <a:bodyPr/>
                    <a:lstStyle/>
                    <a:p>
                      <a:pPr algn="ctr" fontAlgn="b"/>
                      <a:r>
                        <a:rPr lang="is-IS" sz="1600" b="0" i="0" u="none" strike="noStrike">
                          <a:solidFill>
                            <a:srgbClr val="000000"/>
                          </a:solidFill>
                          <a:effectLst/>
                          <a:latin typeface="Calibri"/>
                        </a:rPr>
                        <a:t>13</a:t>
                      </a:r>
                    </a:p>
                  </a:txBody>
                  <a:tcPr marL="12700" marR="12700" marT="12700" marB="0" anchor="b">
                    <a:lnL>
                      <a:noFill/>
                    </a:lnL>
                    <a:lnR>
                      <a:noFill/>
                    </a:lnR>
                    <a:lnT>
                      <a:noFill/>
                    </a:lnT>
                    <a:lnB>
                      <a:noFill/>
                    </a:lnB>
                  </a:tcPr>
                </a:tc>
                <a:tc>
                  <a:txBody>
                    <a:bodyPr/>
                    <a:lstStyle/>
                    <a:p>
                      <a:pPr algn="ctr" fontAlgn="b"/>
                      <a:r>
                        <a:rPr lang="en-US" sz="1600" b="0" i="0" u="none" strike="noStrike" dirty="0">
                          <a:solidFill>
                            <a:schemeClr val="accent6">
                              <a:lumMod val="75000"/>
                            </a:schemeClr>
                          </a:solidFill>
                          <a:effectLst/>
                          <a:latin typeface="Calibri"/>
                        </a:rPr>
                        <a:t>SG RNA of UV-1</a:t>
                      </a:r>
                    </a:p>
                  </a:txBody>
                  <a:tcPr marL="12700" marR="12700" marT="12700" marB="0" anchor="b">
                    <a:lnL>
                      <a:noFill/>
                    </a:lnL>
                    <a:lnR>
                      <a:noFill/>
                    </a:lnR>
                    <a:lnT>
                      <a:noFill/>
                    </a:lnT>
                    <a:lnB>
                      <a:noFill/>
                    </a:lnB>
                  </a:tcPr>
                </a:tc>
              </a:tr>
              <a:tr h="310295">
                <a:tc>
                  <a:txBody>
                    <a:bodyPr/>
                    <a:lstStyle/>
                    <a:p>
                      <a:pPr algn="ctr" fontAlgn="b"/>
                      <a:r>
                        <a:rPr lang="en-US" sz="1600" b="0" i="0" u="none" strike="noStrike">
                          <a:solidFill>
                            <a:srgbClr val="000000"/>
                          </a:solidFill>
                          <a:effectLst/>
                          <a:latin typeface="Calibri"/>
                        </a:rPr>
                        <a:t>14</a:t>
                      </a:r>
                    </a:p>
                  </a:txBody>
                  <a:tcPr marL="12700" marR="12700" marT="12700" marB="0" anchor="b">
                    <a:lnL>
                      <a:noFill/>
                    </a:lnL>
                    <a:lnR>
                      <a:noFill/>
                    </a:lnR>
                    <a:lnT>
                      <a:noFill/>
                    </a:lnT>
                    <a:lnB>
                      <a:noFill/>
                    </a:lnB>
                  </a:tcPr>
                </a:tc>
                <a:tc>
                  <a:txBody>
                    <a:bodyPr/>
                    <a:lstStyle/>
                    <a:p>
                      <a:pPr algn="ctr" fontAlgn="b"/>
                      <a:r>
                        <a:rPr lang="en-US" sz="1600" b="0" i="0" u="none" strike="noStrike" dirty="0">
                          <a:solidFill>
                            <a:schemeClr val="accent6">
                              <a:lumMod val="75000"/>
                            </a:schemeClr>
                          </a:solidFill>
                          <a:effectLst/>
                          <a:latin typeface="Calibri"/>
                        </a:rPr>
                        <a:t>SG RNA of UV-2</a:t>
                      </a:r>
                    </a:p>
                  </a:txBody>
                  <a:tcPr marL="12700" marR="12700" marT="12700" marB="0" anchor="b">
                    <a:lnL>
                      <a:noFill/>
                    </a:lnL>
                    <a:lnR>
                      <a:noFill/>
                    </a:lnR>
                    <a:lnT>
                      <a:noFill/>
                    </a:lnT>
                    <a:lnB>
                      <a:noFill/>
                    </a:lnB>
                  </a:tcPr>
                </a:tc>
              </a:tr>
              <a:tr h="310295">
                <a:tc>
                  <a:txBody>
                    <a:bodyPr/>
                    <a:lstStyle/>
                    <a:p>
                      <a:pPr algn="ctr" fontAlgn="b"/>
                      <a:r>
                        <a:rPr lang="en-US" sz="1600" b="0" i="0" u="none" strike="noStrike" dirty="0">
                          <a:solidFill>
                            <a:srgbClr val="000000"/>
                          </a:solidFill>
                          <a:effectLst/>
                          <a:latin typeface="Calibri"/>
                        </a:rPr>
                        <a:t>15</a:t>
                      </a:r>
                    </a:p>
                  </a:txBody>
                  <a:tcPr marL="12700" marR="12700" marT="12700" marB="0" anchor="b">
                    <a:lnL>
                      <a:noFill/>
                    </a:lnL>
                    <a:lnR>
                      <a:noFill/>
                    </a:lnR>
                    <a:lnT>
                      <a:noFill/>
                    </a:lnT>
                    <a:lnB>
                      <a:noFill/>
                    </a:lnB>
                  </a:tcPr>
                </a:tc>
                <a:tc>
                  <a:txBody>
                    <a:bodyPr/>
                    <a:lstStyle/>
                    <a:p>
                      <a:pPr algn="ctr" fontAlgn="b"/>
                      <a:r>
                        <a:rPr lang="en-US" sz="1600" b="0" i="0" u="none" strike="noStrike" dirty="0">
                          <a:solidFill>
                            <a:schemeClr val="accent6">
                              <a:lumMod val="75000"/>
                            </a:schemeClr>
                          </a:solidFill>
                          <a:effectLst/>
                          <a:latin typeface="Calibri"/>
                        </a:rPr>
                        <a:t>SG RNA of UV-3</a:t>
                      </a:r>
                    </a:p>
                  </a:txBody>
                  <a:tcPr marL="12700" marR="12700" marT="12700" marB="0" anchor="b">
                    <a:lnL>
                      <a:noFill/>
                    </a:lnL>
                    <a:lnR>
                      <a:noFill/>
                    </a:lnR>
                    <a:lnT>
                      <a:noFill/>
                    </a:lnT>
                    <a:lnB>
                      <a:noFill/>
                    </a:lnB>
                  </a:tcPr>
                </a:tc>
              </a:tr>
            </a:tbl>
          </a:graphicData>
        </a:graphic>
      </p:graphicFrame>
      <p:sp>
        <p:nvSpPr>
          <p:cNvPr id="4" name="TextBox 3"/>
          <p:cNvSpPr txBox="1"/>
          <p:nvPr/>
        </p:nvSpPr>
        <p:spPr>
          <a:xfrm>
            <a:off x="4815351" y="1377740"/>
            <a:ext cx="4104640" cy="830997"/>
          </a:xfrm>
          <a:prstGeom prst="rect">
            <a:avLst/>
          </a:prstGeom>
          <a:noFill/>
        </p:spPr>
        <p:txBody>
          <a:bodyPr wrap="square" rtlCol="0">
            <a:spAutoFit/>
          </a:bodyPr>
          <a:lstStyle/>
          <a:p>
            <a:r>
              <a:rPr lang="en-US" sz="1600" dirty="0" smtClean="0"/>
              <a:t>400000 stress granule particles are collected, generated 10ng RNA and sequenced</a:t>
            </a:r>
          </a:p>
          <a:p>
            <a:endParaRPr lang="en-US" sz="1600" dirty="0"/>
          </a:p>
        </p:txBody>
      </p:sp>
      <p:sp>
        <p:nvSpPr>
          <p:cNvPr id="5" name="TextBox 4"/>
          <p:cNvSpPr txBox="1"/>
          <p:nvPr/>
        </p:nvSpPr>
        <p:spPr>
          <a:xfrm>
            <a:off x="4253863" y="4821530"/>
            <a:ext cx="4774264" cy="830997"/>
          </a:xfrm>
          <a:prstGeom prst="rect">
            <a:avLst/>
          </a:prstGeom>
          <a:noFill/>
        </p:spPr>
        <p:txBody>
          <a:bodyPr wrap="none" rtlCol="0">
            <a:spAutoFit/>
          </a:bodyPr>
          <a:lstStyle/>
          <a:p>
            <a:r>
              <a:rPr lang="en-US" altLang="zh-CN" sz="1600" dirty="0" smtClean="0">
                <a:solidFill>
                  <a:srgbClr val="0000FF"/>
                </a:solidFill>
              </a:rPr>
              <a:t>One 10 cm dish of cell is enough for UV SG</a:t>
            </a:r>
          </a:p>
          <a:p>
            <a:endParaRPr lang="en-US" sz="1600" dirty="0">
              <a:solidFill>
                <a:srgbClr val="0000FF"/>
              </a:solidFill>
            </a:endParaRPr>
          </a:p>
          <a:p>
            <a:r>
              <a:rPr lang="en-US" sz="1600" dirty="0" smtClean="0">
                <a:solidFill>
                  <a:srgbClr val="0000FF"/>
                </a:solidFill>
              </a:rPr>
              <a:t>One well of Hela from a 6 well plate is enough for As SG</a:t>
            </a:r>
          </a:p>
        </p:txBody>
      </p:sp>
      <p:grpSp>
        <p:nvGrpSpPr>
          <p:cNvPr id="6" name="Group 5"/>
          <p:cNvGrpSpPr/>
          <p:nvPr/>
        </p:nvGrpSpPr>
        <p:grpSpPr>
          <a:xfrm>
            <a:off x="2528739" y="6078360"/>
            <a:ext cx="5787468" cy="600817"/>
            <a:chOff x="-2103738" y="7300951"/>
            <a:chExt cx="9202923" cy="1271970"/>
          </a:xfrm>
        </p:grpSpPr>
        <p:pic>
          <p:nvPicPr>
            <p:cNvPr id="8" name="Picture 7"/>
            <p:cNvPicPr>
              <a:picLocks noChangeAspect="1"/>
            </p:cNvPicPr>
            <p:nvPr/>
          </p:nvPicPr>
          <p:blipFill>
            <a:blip r:embed="rId2"/>
            <a:stretch>
              <a:fillRect/>
            </a:stretch>
          </p:blipFill>
          <p:spPr>
            <a:xfrm>
              <a:off x="-2103738" y="7300951"/>
              <a:ext cx="9009833" cy="1271970"/>
            </a:xfrm>
            <a:prstGeom prst="rect">
              <a:avLst/>
            </a:prstGeom>
          </p:spPr>
        </p:pic>
        <p:sp>
          <p:nvSpPr>
            <p:cNvPr id="7" name="Rectangle 6"/>
            <p:cNvSpPr/>
            <p:nvPr/>
          </p:nvSpPr>
          <p:spPr>
            <a:xfrm>
              <a:off x="4797616" y="7936936"/>
              <a:ext cx="2301569" cy="307776"/>
            </a:xfrm>
            <a:prstGeom prst="rect">
              <a:avLst/>
            </a:prstGeom>
          </p:spPr>
          <p:txBody>
            <a:bodyPr wrap="none">
              <a:spAutoFit/>
            </a:bodyPr>
            <a:lstStyle/>
            <a:p>
              <a:r>
                <a:rPr lang="en-US" sz="1400" i="1" dirty="0"/>
                <a:t>Wheeler et al.Methods.2018</a:t>
              </a:r>
            </a:p>
          </p:txBody>
        </p:sp>
      </p:grpSp>
    </p:spTree>
    <p:extLst>
      <p:ext uri="{BB962C8B-B14F-4D97-AF65-F5344CB8AC3E}">
        <p14:creationId xmlns:p14="http://schemas.microsoft.com/office/powerpoint/2010/main" val="8730291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86153" y="1154701"/>
            <a:ext cx="7090781" cy="4350236"/>
          </a:xfrm>
          <a:prstGeom prst="rect">
            <a:avLst/>
          </a:prstGeom>
        </p:spPr>
      </p:pic>
      <p:sp>
        <p:nvSpPr>
          <p:cNvPr id="5" name="TextBox 4"/>
          <p:cNvSpPr txBox="1"/>
          <p:nvPr/>
        </p:nvSpPr>
        <p:spPr>
          <a:xfrm>
            <a:off x="3880972" y="222295"/>
            <a:ext cx="1351652" cy="369332"/>
          </a:xfrm>
          <a:prstGeom prst="rect">
            <a:avLst/>
          </a:prstGeom>
          <a:noFill/>
        </p:spPr>
        <p:txBody>
          <a:bodyPr wrap="none" rtlCol="0">
            <a:spAutoFit/>
          </a:bodyPr>
          <a:lstStyle/>
          <a:p>
            <a:r>
              <a:rPr lang="en-US" dirty="0" smtClean="0"/>
              <a:t>PCA analysis</a:t>
            </a:r>
            <a:endParaRPr lang="en-US" dirty="0"/>
          </a:p>
        </p:txBody>
      </p:sp>
      <p:sp>
        <p:nvSpPr>
          <p:cNvPr id="6" name="TextBox 5"/>
          <p:cNvSpPr txBox="1"/>
          <p:nvPr/>
        </p:nvSpPr>
        <p:spPr>
          <a:xfrm>
            <a:off x="7631574" y="2863131"/>
            <a:ext cx="761747" cy="307777"/>
          </a:xfrm>
          <a:prstGeom prst="rect">
            <a:avLst/>
          </a:prstGeom>
          <a:noFill/>
        </p:spPr>
        <p:txBody>
          <a:bodyPr wrap="none" rtlCol="0">
            <a:spAutoFit/>
          </a:bodyPr>
          <a:lstStyle/>
          <a:p>
            <a:r>
              <a:rPr lang="en-US" sz="1400" dirty="0" smtClean="0"/>
              <a:t>UV-sg-3</a:t>
            </a:r>
            <a:endParaRPr lang="en-US" sz="1400" dirty="0"/>
          </a:p>
        </p:txBody>
      </p:sp>
      <p:sp>
        <p:nvSpPr>
          <p:cNvPr id="7" name="TextBox 6"/>
          <p:cNvSpPr txBox="1"/>
          <p:nvPr/>
        </p:nvSpPr>
        <p:spPr>
          <a:xfrm>
            <a:off x="7631574" y="2652742"/>
            <a:ext cx="761747" cy="307777"/>
          </a:xfrm>
          <a:prstGeom prst="rect">
            <a:avLst/>
          </a:prstGeom>
          <a:noFill/>
        </p:spPr>
        <p:txBody>
          <a:bodyPr wrap="none" rtlCol="0">
            <a:spAutoFit/>
          </a:bodyPr>
          <a:lstStyle/>
          <a:p>
            <a:r>
              <a:rPr lang="en-US" sz="1400" dirty="0" smtClean="0"/>
              <a:t>UV-sg-2</a:t>
            </a:r>
            <a:endParaRPr lang="en-US" sz="1400" dirty="0"/>
          </a:p>
        </p:txBody>
      </p:sp>
      <p:sp>
        <p:nvSpPr>
          <p:cNvPr id="8" name="TextBox 7"/>
          <p:cNvSpPr txBox="1"/>
          <p:nvPr/>
        </p:nvSpPr>
        <p:spPr>
          <a:xfrm>
            <a:off x="7631574" y="2442355"/>
            <a:ext cx="761747" cy="307777"/>
          </a:xfrm>
          <a:prstGeom prst="rect">
            <a:avLst/>
          </a:prstGeom>
          <a:noFill/>
        </p:spPr>
        <p:txBody>
          <a:bodyPr wrap="none" rtlCol="0">
            <a:spAutoFit/>
          </a:bodyPr>
          <a:lstStyle/>
          <a:p>
            <a:r>
              <a:rPr lang="en-US" sz="1400" dirty="0" smtClean="0"/>
              <a:t>UV-sg-1</a:t>
            </a:r>
            <a:endParaRPr lang="en-US" sz="1400" dirty="0"/>
          </a:p>
        </p:txBody>
      </p:sp>
      <p:sp>
        <p:nvSpPr>
          <p:cNvPr id="9" name="TextBox 8"/>
          <p:cNvSpPr txBox="1"/>
          <p:nvPr/>
        </p:nvSpPr>
        <p:spPr>
          <a:xfrm>
            <a:off x="7631574" y="2231968"/>
            <a:ext cx="714421" cy="307777"/>
          </a:xfrm>
          <a:prstGeom prst="rect">
            <a:avLst/>
          </a:prstGeom>
          <a:noFill/>
        </p:spPr>
        <p:txBody>
          <a:bodyPr wrap="none" rtlCol="0">
            <a:spAutoFit/>
          </a:bodyPr>
          <a:lstStyle/>
          <a:p>
            <a:r>
              <a:rPr lang="en-US" sz="1400" dirty="0" smtClean="0"/>
              <a:t>As-sg-3</a:t>
            </a:r>
            <a:endParaRPr lang="en-US" sz="1400" dirty="0"/>
          </a:p>
        </p:txBody>
      </p:sp>
      <p:sp>
        <p:nvSpPr>
          <p:cNvPr id="10" name="TextBox 9"/>
          <p:cNvSpPr txBox="1"/>
          <p:nvPr/>
        </p:nvSpPr>
        <p:spPr>
          <a:xfrm>
            <a:off x="7631574" y="2021581"/>
            <a:ext cx="714421" cy="307777"/>
          </a:xfrm>
          <a:prstGeom prst="rect">
            <a:avLst/>
          </a:prstGeom>
          <a:noFill/>
        </p:spPr>
        <p:txBody>
          <a:bodyPr wrap="none" rtlCol="0">
            <a:spAutoFit/>
          </a:bodyPr>
          <a:lstStyle/>
          <a:p>
            <a:r>
              <a:rPr lang="en-US" sz="1400" dirty="0" smtClean="0"/>
              <a:t>As-sg-2</a:t>
            </a:r>
            <a:endParaRPr lang="en-US" sz="1400" dirty="0"/>
          </a:p>
        </p:txBody>
      </p:sp>
      <p:sp>
        <p:nvSpPr>
          <p:cNvPr id="11" name="TextBox 10"/>
          <p:cNvSpPr txBox="1"/>
          <p:nvPr/>
        </p:nvSpPr>
        <p:spPr>
          <a:xfrm>
            <a:off x="7631574" y="1811194"/>
            <a:ext cx="714421" cy="307777"/>
          </a:xfrm>
          <a:prstGeom prst="rect">
            <a:avLst/>
          </a:prstGeom>
          <a:noFill/>
        </p:spPr>
        <p:txBody>
          <a:bodyPr wrap="none" rtlCol="0">
            <a:spAutoFit/>
          </a:bodyPr>
          <a:lstStyle/>
          <a:p>
            <a:r>
              <a:rPr lang="en-US" sz="1400" dirty="0" smtClean="0"/>
              <a:t>As-sg-1</a:t>
            </a:r>
            <a:endParaRPr lang="en-US" sz="1400" dirty="0"/>
          </a:p>
        </p:txBody>
      </p:sp>
    </p:spTree>
    <p:extLst>
      <p:ext uri="{BB962C8B-B14F-4D97-AF65-F5344CB8AC3E}">
        <p14:creationId xmlns:p14="http://schemas.microsoft.com/office/powerpoint/2010/main" val="351249668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0568" y="1090353"/>
            <a:ext cx="6788293" cy="5019584"/>
          </a:xfrm>
          <a:prstGeom prst="rect">
            <a:avLst/>
          </a:prstGeom>
        </p:spPr>
      </p:pic>
      <p:sp>
        <p:nvSpPr>
          <p:cNvPr id="3" name="TextBox 2"/>
          <p:cNvSpPr txBox="1"/>
          <p:nvPr/>
        </p:nvSpPr>
        <p:spPr>
          <a:xfrm>
            <a:off x="1127319" y="4023629"/>
            <a:ext cx="1146468" cy="646331"/>
          </a:xfrm>
          <a:prstGeom prst="rect">
            <a:avLst/>
          </a:prstGeom>
          <a:noFill/>
        </p:spPr>
        <p:txBody>
          <a:bodyPr wrap="none" rtlCol="0">
            <a:spAutoFit/>
          </a:bodyPr>
          <a:lstStyle/>
          <a:p>
            <a:r>
              <a:rPr lang="en-US" dirty="0" smtClean="0"/>
              <a:t>U2OS</a:t>
            </a:r>
          </a:p>
          <a:p>
            <a:r>
              <a:rPr lang="en-US" dirty="0" smtClean="0"/>
              <a:t>As 60mins</a:t>
            </a:r>
            <a:endParaRPr lang="en-US" dirty="0"/>
          </a:p>
        </p:txBody>
      </p:sp>
      <p:sp>
        <p:nvSpPr>
          <p:cNvPr id="5" name="TextBox 4"/>
          <p:cNvSpPr txBox="1"/>
          <p:nvPr/>
        </p:nvSpPr>
        <p:spPr>
          <a:xfrm>
            <a:off x="5117398" y="4023629"/>
            <a:ext cx="1146468" cy="646331"/>
          </a:xfrm>
          <a:prstGeom prst="rect">
            <a:avLst/>
          </a:prstGeom>
          <a:noFill/>
        </p:spPr>
        <p:txBody>
          <a:bodyPr wrap="none" rtlCol="0">
            <a:spAutoFit/>
          </a:bodyPr>
          <a:lstStyle/>
          <a:p>
            <a:r>
              <a:rPr lang="en-US" dirty="0" smtClean="0"/>
              <a:t>Hela</a:t>
            </a:r>
          </a:p>
          <a:p>
            <a:r>
              <a:rPr lang="en-US" dirty="0" smtClean="0"/>
              <a:t>As 30mins</a:t>
            </a:r>
            <a:endParaRPr lang="en-US" dirty="0"/>
          </a:p>
        </p:txBody>
      </p:sp>
      <p:sp>
        <p:nvSpPr>
          <p:cNvPr id="6" name="TextBox 5"/>
          <p:cNvSpPr txBox="1"/>
          <p:nvPr/>
        </p:nvSpPr>
        <p:spPr>
          <a:xfrm>
            <a:off x="6879953" y="5925271"/>
            <a:ext cx="1667030" cy="338554"/>
          </a:xfrm>
          <a:prstGeom prst="rect">
            <a:avLst/>
          </a:prstGeom>
          <a:noFill/>
        </p:spPr>
        <p:txBody>
          <a:bodyPr wrap="none" rtlCol="0">
            <a:spAutoFit/>
          </a:bodyPr>
          <a:lstStyle/>
          <a:p>
            <a:r>
              <a:rPr lang="en-US" sz="1600" i="1" dirty="0" smtClean="0"/>
              <a:t>Analysis by Umut</a:t>
            </a:r>
            <a:endParaRPr lang="en-US" sz="1600" i="1" dirty="0"/>
          </a:p>
        </p:txBody>
      </p:sp>
      <p:sp>
        <p:nvSpPr>
          <p:cNvPr id="2" name="Rectangle 1"/>
          <p:cNvSpPr/>
          <p:nvPr/>
        </p:nvSpPr>
        <p:spPr>
          <a:xfrm>
            <a:off x="3669399" y="5925271"/>
            <a:ext cx="1549322" cy="338554"/>
          </a:xfrm>
          <a:prstGeom prst="rect">
            <a:avLst/>
          </a:prstGeom>
        </p:spPr>
        <p:txBody>
          <a:bodyPr wrap="none">
            <a:spAutoFit/>
          </a:bodyPr>
          <a:lstStyle/>
          <a:p>
            <a:r>
              <a:rPr lang="en-US" sz="1600" dirty="0" smtClean="0"/>
              <a:t>1052   649   456</a:t>
            </a:r>
            <a:endParaRPr lang="en-US" sz="1600" dirty="0"/>
          </a:p>
        </p:txBody>
      </p:sp>
      <p:sp>
        <p:nvSpPr>
          <p:cNvPr id="7" name="TextBox 6"/>
          <p:cNvSpPr txBox="1"/>
          <p:nvPr/>
        </p:nvSpPr>
        <p:spPr>
          <a:xfrm>
            <a:off x="2190335" y="316749"/>
            <a:ext cx="4837495" cy="369332"/>
          </a:xfrm>
          <a:prstGeom prst="rect">
            <a:avLst/>
          </a:prstGeom>
          <a:noFill/>
        </p:spPr>
        <p:txBody>
          <a:bodyPr wrap="none" rtlCol="0">
            <a:spAutoFit/>
          </a:bodyPr>
          <a:lstStyle/>
          <a:p>
            <a:r>
              <a:rPr lang="en-US" dirty="0" smtClean="0"/>
              <a:t>Comparison with Parker’s arsenite SG RNA profile  </a:t>
            </a:r>
            <a:endParaRPr lang="en-US" dirty="0"/>
          </a:p>
        </p:txBody>
      </p:sp>
    </p:spTree>
    <p:extLst>
      <p:ext uri="{BB962C8B-B14F-4D97-AF65-F5344CB8AC3E}">
        <p14:creationId xmlns:p14="http://schemas.microsoft.com/office/powerpoint/2010/main" val="117770064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48057" y="2718818"/>
            <a:ext cx="1791190" cy="1939433"/>
            <a:chOff x="26104" y="2292302"/>
            <a:chExt cx="1791190" cy="1939433"/>
          </a:xfrm>
        </p:grpSpPr>
        <p:sp>
          <p:nvSpPr>
            <p:cNvPr id="6" name="Rectangle 5"/>
            <p:cNvSpPr/>
            <p:nvPr/>
          </p:nvSpPr>
          <p:spPr>
            <a:xfrm>
              <a:off x="1201256" y="2292302"/>
              <a:ext cx="580295" cy="307777"/>
            </a:xfrm>
            <a:prstGeom prst="rect">
              <a:avLst/>
            </a:prstGeom>
          </p:spPr>
          <p:txBody>
            <a:bodyPr wrap="none">
              <a:spAutoFit/>
            </a:bodyPr>
            <a:lstStyle/>
            <a:p>
              <a:pPr algn="ctr"/>
              <a:r>
                <a:rPr lang="en-US" sz="1400" dirty="0" smtClean="0"/>
                <a:t>mock</a:t>
              </a:r>
              <a:endParaRPr lang="en-US" sz="1400" dirty="0"/>
            </a:p>
          </p:txBody>
        </p:sp>
        <p:sp>
          <p:nvSpPr>
            <p:cNvPr id="7" name="Rectangle 6"/>
            <p:cNvSpPr/>
            <p:nvPr/>
          </p:nvSpPr>
          <p:spPr>
            <a:xfrm>
              <a:off x="1431726" y="2564245"/>
              <a:ext cx="358767" cy="307777"/>
            </a:xfrm>
            <a:prstGeom prst="rect">
              <a:avLst/>
            </a:prstGeom>
          </p:spPr>
          <p:txBody>
            <a:bodyPr wrap="none">
              <a:spAutoFit/>
            </a:bodyPr>
            <a:lstStyle/>
            <a:p>
              <a:pPr algn="ctr"/>
              <a:r>
                <a:rPr lang="en-US" sz="1400" dirty="0" smtClean="0"/>
                <a:t>As</a:t>
              </a:r>
              <a:endParaRPr lang="en-US" sz="1400" dirty="0"/>
            </a:p>
          </p:txBody>
        </p:sp>
        <p:sp>
          <p:nvSpPr>
            <p:cNvPr id="8" name="Rectangle 7"/>
            <p:cNvSpPr/>
            <p:nvPr/>
          </p:nvSpPr>
          <p:spPr>
            <a:xfrm>
              <a:off x="39079" y="3262019"/>
              <a:ext cx="936737" cy="307777"/>
            </a:xfrm>
            <a:prstGeom prst="rect">
              <a:avLst/>
            </a:prstGeom>
          </p:spPr>
          <p:txBody>
            <a:bodyPr wrap="none">
              <a:spAutoFit/>
            </a:bodyPr>
            <a:lstStyle/>
            <a:p>
              <a:pPr algn="ctr"/>
              <a:r>
                <a:rPr lang="en-US" sz="1400" dirty="0" smtClean="0"/>
                <a:t>FANCI-seq</a:t>
              </a:r>
            </a:p>
          </p:txBody>
        </p:sp>
        <p:sp>
          <p:nvSpPr>
            <p:cNvPr id="9" name="Rectangle 8"/>
            <p:cNvSpPr/>
            <p:nvPr/>
          </p:nvSpPr>
          <p:spPr>
            <a:xfrm>
              <a:off x="26104" y="3791307"/>
              <a:ext cx="949712" cy="307777"/>
            </a:xfrm>
            <a:prstGeom prst="rect">
              <a:avLst/>
            </a:prstGeom>
          </p:spPr>
          <p:txBody>
            <a:bodyPr wrap="none">
              <a:spAutoFit/>
            </a:bodyPr>
            <a:lstStyle/>
            <a:p>
              <a:pPr algn="r"/>
              <a:r>
                <a:rPr lang="en-US" sz="1400" dirty="0" smtClean="0"/>
                <a:t>FLASH-seq</a:t>
              </a:r>
            </a:p>
          </p:txBody>
        </p:sp>
        <p:sp>
          <p:nvSpPr>
            <p:cNvPr id="10" name="Rectangle 9"/>
            <p:cNvSpPr/>
            <p:nvPr/>
          </p:nvSpPr>
          <p:spPr>
            <a:xfrm>
              <a:off x="919066" y="2836188"/>
              <a:ext cx="871427" cy="307777"/>
            </a:xfrm>
            <a:prstGeom prst="rect">
              <a:avLst/>
            </a:prstGeom>
          </p:spPr>
          <p:txBody>
            <a:bodyPr wrap="none">
              <a:spAutoFit/>
            </a:bodyPr>
            <a:lstStyle/>
            <a:p>
              <a:pPr algn="r"/>
              <a:r>
                <a:rPr lang="en-US" sz="1400" dirty="0" smtClean="0"/>
                <a:t>4sU+UVA</a:t>
              </a:r>
              <a:endParaRPr lang="en-US" sz="1400" dirty="0"/>
            </a:p>
          </p:txBody>
        </p:sp>
        <p:sp>
          <p:nvSpPr>
            <p:cNvPr id="11" name="Rectangle 10"/>
            <p:cNvSpPr/>
            <p:nvPr/>
          </p:nvSpPr>
          <p:spPr>
            <a:xfrm>
              <a:off x="1422784" y="3108131"/>
              <a:ext cx="358767" cy="307777"/>
            </a:xfrm>
            <a:prstGeom prst="rect">
              <a:avLst/>
            </a:prstGeom>
          </p:spPr>
          <p:txBody>
            <a:bodyPr wrap="none">
              <a:spAutoFit/>
            </a:bodyPr>
            <a:lstStyle/>
            <a:p>
              <a:pPr algn="ctr"/>
              <a:r>
                <a:rPr lang="en-US" sz="1400" dirty="0" smtClean="0"/>
                <a:t>As</a:t>
              </a:r>
              <a:endParaRPr lang="en-US" sz="1400" dirty="0"/>
            </a:p>
          </p:txBody>
        </p:sp>
        <p:sp>
          <p:nvSpPr>
            <p:cNvPr id="12" name="Rectangle 11"/>
            <p:cNvSpPr/>
            <p:nvPr/>
          </p:nvSpPr>
          <p:spPr>
            <a:xfrm>
              <a:off x="910124" y="3380074"/>
              <a:ext cx="871427" cy="307777"/>
            </a:xfrm>
            <a:prstGeom prst="rect">
              <a:avLst/>
            </a:prstGeom>
          </p:spPr>
          <p:txBody>
            <a:bodyPr wrap="none">
              <a:spAutoFit/>
            </a:bodyPr>
            <a:lstStyle/>
            <a:p>
              <a:pPr algn="r"/>
              <a:r>
                <a:rPr lang="en-US" sz="1400" dirty="0" smtClean="0"/>
                <a:t>4sU+UVA</a:t>
              </a:r>
              <a:endParaRPr lang="en-US" sz="1400" dirty="0"/>
            </a:p>
          </p:txBody>
        </p:sp>
        <p:sp>
          <p:nvSpPr>
            <p:cNvPr id="13" name="Rectangle 12"/>
            <p:cNvSpPr/>
            <p:nvPr/>
          </p:nvSpPr>
          <p:spPr>
            <a:xfrm>
              <a:off x="1206103" y="3652017"/>
              <a:ext cx="580295" cy="307777"/>
            </a:xfrm>
            <a:prstGeom prst="rect">
              <a:avLst/>
            </a:prstGeom>
          </p:spPr>
          <p:txBody>
            <a:bodyPr wrap="none">
              <a:spAutoFit/>
            </a:bodyPr>
            <a:lstStyle/>
            <a:p>
              <a:pPr algn="ctr"/>
              <a:r>
                <a:rPr lang="en-US" sz="1400" dirty="0" smtClean="0"/>
                <a:t>mock</a:t>
              </a:r>
              <a:endParaRPr lang="en-US" sz="1400" dirty="0"/>
            </a:p>
          </p:txBody>
        </p:sp>
        <p:sp>
          <p:nvSpPr>
            <p:cNvPr id="14" name="Rectangle 13"/>
            <p:cNvSpPr/>
            <p:nvPr/>
          </p:nvSpPr>
          <p:spPr>
            <a:xfrm>
              <a:off x="1319842" y="3923958"/>
              <a:ext cx="497452" cy="307777"/>
            </a:xfrm>
            <a:prstGeom prst="rect">
              <a:avLst/>
            </a:prstGeom>
          </p:spPr>
          <p:txBody>
            <a:bodyPr wrap="none">
              <a:spAutoFit/>
            </a:bodyPr>
            <a:lstStyle/>
            <a:p>
              <a:pPr algn="r"/>
              <a:r>
                <a:rPr lang="en-US" sz="1400" dirty="0" smtClean="0"/>
                <a:t>UVC</a:t>
              </a:r>
              <a:endParaRPr lang="en-US" sz="1400" dirty="0"/>
            </a:p>
          </p:txBody>
        </p:sp>
        <p:sp>
          <p:nvSpPr>
            <p:cNvPr id="15" name="Rectangle 14"/>
            <p:cNvSpPr/>
            <p:nvPr/>
          </p:nvSpPr>
          <p:spPr>
            <a:xfrm>
              <a:off x="402798" y="2564245"/>
              <a:ext cx="573018" cy="307777"/>
            </a:xfrm>
            <a:prstGeom prst="rect">
              <a:avLst/>
            </a:prstGeom>
          </p:spPr>
          <p:txBody>
            <a:bodyPr wrap="none">
              <a:spAutoFit/>
            </a:bodyPr>
            <a:lstStyle/>
            <a:p>
              <a:pPr algn="ctr"/>
              <a:r>
                <a:rPr lang="en-US" sz="1400" dirty="0" smtClean="0"/>
                <a:t>Input</a:t>
              </a:r>
            </a:p>
          </p:txBody>
        </p:sp>
        <p:cxnSp>
          <p:nvCxnSpPr>
            <p:cNvPr id="16" name="Straight Connector 15"/>
            <p:cNvCxnSpPr/>
            <p:nvPr/>
          </p:nvCxnSpPr>
          <p:spPr>
            <a:xfrm>
              <a:off x="984758" y="2415912"/>
              <a:ext cx="0" cy="64800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975816" y="3193134"/>
              <a:ext cx="0" cy="431998"/>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975816" y="3761959"/>
              <a:ext cx="0" cy="359997"/>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sp>
        <p:nvSpPr>
          <p:cNvPr id="20" name="TextBox 19"/>
          <p:cNvSpPr txBox="1"/>
          <p:nvPr/>
        </p:nvSpPr>
        <p:spPr>
          <a:xfrm>
            <a:off x="209407" y="360191"/>
            <a:ext cx="8673649" cy="369332"/>
          </a:xfrm>
          <a:prstGeom prst="rect">
            <a:avLst/>
          </a:prstGeom>
          <a:noFill/>
        </p:spPr>
        <p:txBody>
          <a:bodyPr wrap="square" rtlCol="0">
            <a:spAutoFit/>
          </a:bodyPr>
          <a:lstStyle/>
          <a:p>
            <a:pPr algn="ctr"/>
            <a:r>
              <a:rPr lang="en-US" dirty="0" smtClean="0"/>
              <a:t>Genes of long introns with high transposon occupation is enriched in UV SG</a:t>
            </a:r>
            <a:endParaRPr lang="en-US" dirty="0"/>
          </a:p>
        </p:txBody>
      </p:sp>
      <p:cxnSp>
        <p:nvCxnSpPr>
          <p:cNvPr id="21" name="Straight Arrow Connector 20"/>
          <p:cNvCxnSpPr/>
          <p:nvPr/>
        </p:nvCxnSpPr>
        <p:spPr>
          <a:xfrm>
            <a:off x="1817293" y="2061414"/>
            <a:ext cx="6277262" cy="0"/>
          </a:xfrm>
          <a:prstGeom prst="straightConnector1">
            <a:avLst/>
          </a:prstGeom>
          <a:ln w="12700" cmpd="sng">
            <a:solidFill>
              <a:srgbClr val="0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4575182" y="1753637"/>
            <a:ext cx="633594" cy="307777"/>
          </a:xfrm>
          <a:prstGeom prst="rect">
            <a:avLst/>
          </a:prstGeom>
        </p:spPr>
        <p:txBody>
          <a:bodyPr wrap="none">
            <a:spAutoFit/>
          </a:bodyPr>
          <a:lstStyle/>
          <a:p>
            <a:pPr algn="ctr"/>
            <a:r>
              <a:rPr lang="en-US" sz="1400" dirty="0" smtClean="0"/>
              <a:t>124kb</a:t>
            </a:r>
            <a:endParaRPr lang="en-US" sz="1400" dirty="0"/>
          </a:p>
        </p:txBody>
      </p:sp>
      <p:pic>
        <p:nvPicPr>
          <p:cNvPr id="2" name="Picture 1" descr="IGV-FANCI-RNA-seq with FLASH-intron-COA1.tiff"/>
          <p:cNvPicPr>
            <a:picLocks noChangeAspect="1"/>
          </p:cNvPicPr>
          <p:nvPr/>
        </p:nvPicPr>
        <p:blipFill rotWithShape="1">
          <a:blip r:embed="rId2" cstate="print">
            <a:extLst>
              <a:ext uri="{28A0092B-C50C-407E-A947-70E740481C1C}">
                <a14:useLocalDpi xmlns:a14="http://schemas.microsoft.com/office/drawing/2010/main"/>
              </a:ext>
            </a:extLst>
          </a:blip>
          <a:srcRect l="15897" t="17844" r="4487" b="41268"/>
          <a:stretch/>
        </p:blipFill>
        <p:spPr>
          <a:xfrm>
            <a:off x="1817293" y="2297181"/>
            <a:ext cx="6277262" cy="2644938"/>
          </a:xfrm>
          <a:prstGeom prst="rect">
            <a:avLst/>
          </a:prstGeom>
        </p:spPr>
      </p:pic>
      <p:sp>
        <p:nvSpPr>
          <p:cNvPr id="3" name="TextBox 2"/>
          <p:cNvSpPr txBox="1"/>
          <p:nvPr/>
        </p:nvSpPr>
        <p:spPr>
          <a:xfrm>
            <a:off x="4799542" y="4935743"/>
            <a:ext cx="711140" cy="369332"/>
          </a:xfrm>
          <a:prstGeom prst="rect">
            <a:avLst/>
          </a:prstGeom>
          <a:noFill/>
        </p:spPr>
        <p:txBody>
          <a:bodyPr wrap="none" rtlCol="0">
            <a:spAutoFit/>
          </a:bodyPr>
          <a:lstStyle/>
          <a:p>
            <a:r>
              <a:rPr lang="en-US" dirty="0" smtClean="0"/>
              <a:t>COA1</a:t>
            </a:r>
            <a:endParaRPr lang="en-US" dirty="0"/>
          </a:p>
        </p:txBody>
      </p:sp>
    </p:spTree>
    <p:extLst>
      <p:ext uri="{BB962C8B-B14F-4D97-AF65-F5344CB8AC3E}">
        <p14:creationId xmlns:p14="http://schemas.microsoft.com/office/powerpoint/2010/main" val="80446568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rc 2"/>
          <p:cNvSpPr/>
          <p:nvPr/>
        </p:nvSpPr>
        <p:spPr>
          <a:xfrm flipV="1">
            <a:off x="-2530334" y="-262623"/>
            <a:ext cx="6479248" cy="3045261"/>
          </a:xfrm>
          <a:prstGeom prst="arc">
            <a:avLst>
              <a:gd name="adj1" fmla="val 15302334"/>
              <a:gd name="adj2" fmla="val 91376"/>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867774" y="4615662"/>
            <a:ext cx="1411581" cy="338554"/>
            <a:chOff x="1232967" y="2185560"/>
            <a:chExt cx="1411581" cy="338554"/>
          </a:xfrm>
        </p:grpSpPr>
        <p:cxnSp>
          <p:nvCxnSpPr>
            <p:cNvPr id="19" name="Straight Connector 18"/>
            <p:cNvCxnSpPr/>
            <p:nvPr/>
          </p:nvCxnSpPr>
          <p:spPr>
            <a:xfrm>
              <a:off x="1232967" y="2354837"/>
              <a:ext cx="1080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2222437" y="2185560"/>
              <a:ext cx="422111" cy="338554"/>
            </a:xfrm>
            <a:prstGeom prst="rect">
              <a:avLst/>
            </a:prstGeom>
            <a:noFill/>
          </p:spPr>
          <p:txBody>
            <a:bodyPr wrap="none" rtlCol="0">
              <a:spAutoFit/>
            </a:bodyPr>
            <a:lstStyle/>
            <a:p>
              <a:r>
                <a:rPr lang="en-US" sz="1600" dirty="0" smtClean="0"/>
                <a:t>AA</a:t>
              </a:r>
              <a:endParaRPr lang="en-US" sz="1600" dirty="0"/>
            </a:p>
          </p:txBody>
        </p:sp>
      </p:grpSp>
      <p:sp>
        <p:nvSpPr>
          <p:cNvPr id="21" name="Pie 20"/>
          <p:cNvSpPr/>
          <p:nvPr/>
        </p:nvSpPr>
        <p:spPr>
          <a:xfrm rot="13833183">
            <a:off x="2332048" y="4567334"/>
            <a:ext cx="431999" cy="431999"/>
          </a:xfrm>
          <a:prstGeom prst="pi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42" name="Group 41"/>
          <p:cNvGrpSpPr/>
          <p:nvPr/>
        </p:nvGrpSpPr>
        <p:grpSpPr>
          <a:xfrm>
            <a:off x="419282" y="3053891"/>
            <a:ext cx="3402045" cy="431312"/>
            <a:chOff x="926519" y="3727680"/>
            <a:chExt cx="3402045" cy="431312"/>
          </a:xfrm>
        </p:grpSpPr>
        <p:grpSp>
          <p:nvGrpSpPr>
            <p:cNvPr id="8" name="Group 7"/>
            <p:cNvGrpSpPr/>
            <p:nvPr/>
          </p:nvGrpSpPr>
          <p:grpSpPr>
            <a:xfrm>
              <a:off x="2191183" y="3820438"/>
              <a:ext cx="2137381" cy="338554"/>
              <a:chOff x="863334" y="2185560"/>
              <a:chExt cx="2137381" cy="338554"/>
            </a:xfrm>
          </p:grpSpPr>
          <p:cxnSp>
            <p:nvCxnSpPr>
              <p:cNvPr id="9" name="Straight Connector 8"/>
              <p:cNvCxnSpPr/>
              <p:nvPr/>
            </p:nvCxnSpPr>
            <p:spPr>
              <a:xfrm>
                <a:off x="863334" y="2333921"/>
                <a:ext cx="1449633" cy="2091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222437" y="2185560"/>
                <a:ext cx="778278" cy="338554"/>
              </a:xfrm>
              <a:prstGeom prst="rect">
                <a:avLst/>
              </a:prstGeom>
              <a:noFill/>
            </p:spPr>
            <p:txBody>
              <a:bodyPr wrap="none" rtlCol="0">
                <a:spAutoFit/>
              </a:bodyPr>
              <a:lstStyle/>
              <a:p>
                <a:r>
                  <a:rPr lang="en-US" sz="1600" dirty="0" smtClean="0"/>
                  <a:t>AAAAA</a:t>
                </a:r>
                <a:endParaRPr lang="en-US" sz="1600" dirty="0"/>
              </a:p>
            </p:txBody>
          </p:sp>
        </p:grpSp>
        <p:sp>
          <p:nvSpPr>
            <p:cNvPr id="11" name="Oval 10"/>
            <p:cNvSpPr/>
            <p:nvPr/>
          </p:nvSpPr>
          <p:spPr>
            <a:xfrm>
              <a:off x="2714194" y="3759980"/>
              <a:ext cx="251998" cy="21268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Oval 11"/>
            <p:cNvSpPr/>
            <p:nvPr/>
          </p:nvSpPr>
          <p:spPr>
            <a:xfrm>
              <a:off x="2751249" y="3989715"/>
              <a:ext cx="179997" cy="14068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3" name="Oval 12"/>
            <p:cNvSpPr/>
            <p:nvPr/>
          </p:nvSpPr>
          <p:spPr>
            <a:xfrm>
              <a:off x="3134386" y="3756111"/>
              <a:ext cx="251998" cy="21268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 name="Oval 13"/>
            <p:cNvSpPr/>
            <p:nvPr/>
          </p:nvSpPr>
          <p:spPr>
            <a:xfrm>
              <a:off x="3171441" y="3985846"/>
              <a:ext cx="179997" cy="14068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6" name="Oval 15"/>
            <p:cNvSpPr/>
            <p:nvPr/>
          </p:nvSpPr>
          <p:spPr>
            <a:xfrm>
              <a:off x="2373733" y="3759980"/>
              <a:ext cx="251998" cy="21268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7" name="Oval 16"/>
            <p:cNvSpPr/>
            <p:nvPr/>
          </p:nvSpPr>
          <p:spPr>
            <a:xfrm>
              <a:off x="2410788" y="3989715"/>
              <a:ext cx="179997" cy="14068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2" name="Rectangle 21"/>
            <p:cNvSpPr/>
            <p:nvPr/>
          </p:nvSpPr>
          <p:spPr>
            <a:xfrm>
              <a:off x="926519" y="3727680"/>
              <a:ext cx="1264664" cy="369332"/>
            </a:xfrm>
            <a:prstGeom prst="rect">
              <a:avLst/>
            </a:prstGeom>
            <a:ln>
              <a:solidFill>
                <a:srgbClr val="FFFFFF"/>
              </a:solidFill>
            </a:ln>
          </p:spPr>
          <p:txBody>
            <a:bodyPr wrap="none">
              <a:spAutoFit/>
            </a:bodyPr>
            <a:lstStyle/>
            <a:p>
              <a:r>
                <a:rPr lang="en-US" b="1" dirty="0" smtClean="0"/>
                <a:t>Translation</a:t>
              </a:r>
              <a:endParaRPr lang="en-US" b="1" dirty="0"/>
            </a:p>
          </p:txBody>
        </p:sp>
      </p:grpSp>
      <p:cxnSp>
        <p:nvCxnSpPr>
          <p:cNvPr id="25" name="Straight Arrow Connector 24"/>
          <p:cNvCxnSpPr/>
          <p:nvPr/>
        </p:nvCxnSpPr>
        <p:spPr>
          <a:xfrm>
            <a:off x="1903551" y="2066716"/>
            <a:ext cx="451750" cy="814378"/>
          </a:xfrm>
          <a:prstGeom prst="straightConnector1">
            <a:avLst/>
          </a:prstGeom>
          <a:ln>
            <a:solidFill>
              <a:schemeClr val="tx1"/>
            </a:solidFill>
            <a:prstDash val="lgDash"/>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2424009" y="3593325"/>
            <a:ext cx="125601" cy="71883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45" name="Group 44"/>
          <p:cNvGrpSpPr/>
          <p:nvPr/>
        </p:nvGrpSpPr>
        <p:grpSpPr>
          <a:xfrm>
            <a:off x="565612" y="1694130"/>
            <a:ext cx="2567967" cy="369332"/>
            <a:chOff x="432748" y="1764080"/>
            <a:chExt cx="2567967" cy="369332"/>
          </a:xfrm>
        </p:grpSpPr>
        <p:grpSp>
          <p:nvGrpSpPr>
            <p:cNvPr id="7" name="Group 6"/>
            <p:cNvGrpSpPr/>
            <p:nvPr/>
          </p:nvGrpSpPr>
          <p:grpSpPr>
            <a:xfrm>
              <a:off x="1232967" y="1794858"/>
              <a:ext cx="1767748" cy="338554"/>
              <a:chOff x="1232967" y="2185560"/>
              <a:chExt cx="1767748" cy="338554"/>
            </a:xfrm>
          </p:grpSpPr>
          <p:cxnSp>
            <p:nvCxnSpPr>
              <p:cNvPr id="5" name="Straight Connector 4"/>
              <p:cNvCxnSpPr/>
              <p:nvPr/>
            </p:nvCxnSpPr>
            <p:spPr>
              <a:xfrm>
                <a:off x="1232967" y="2354837"/>
                <a:ext cx="1080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222437" y="2185560"/>
                <a:ext cx="778278" cy="338554"/>
              </a:xfrm>
              <a:prstGeom prst="rect">
                <a:avLst/>
              </a:prstGeom>
              <a:noFill/>
            </p:spPr>
            <p:txBody>
              <a:bodyPr wrap="none" rtlCol="0">
                <a:spAutoFit/>
              </a:bodyPr>
              <a:lstStyle/>
              <a:p>
                <a:r>
                  <a:rPr lang="en-US" sz="1600" dirty="0" smtClean="0"/>
                  <a:t>AAAAA</a:t>
                </a:r>
                <a:endParaRPr lang="en-US" sz="1600" dirty="0"/>
              </a:p>
            </p:txBody>
          </p:sp>
        </p:grpSp>
        <p:sp>
          <p:nvSpPr>
            <p:cNvPr id="31" name="Rectangle 30"/>
            <p:cNvSpPr/>
            <p:nvPr/>
          </p:nvSpPr>
          <p:spPr>
            <a:xfrm>
              <a:off x="432748" y="1764080"/>
              <a:ext cx="711152" cy="338554"/>
            </a:xfrm>
            <a:prstGeom prst="rect">
              <a:avLst/>
            </a:prstGeom>
            <a:ln>
              <a:solidFill>
                <a:srgbClr val="FFFFFF"/>
              </a:solidFill>
            </a:ln>
          </p:spPr>
          <p:txBody>
            <a:bodyPr wrap="none">
              <a:spAutoFit/>
            </a:bodyPr>
            <a:lstStyle/>
            <a:p>
              <a:r>
                <a:rPr lang="en-US" sz="1600" dirty="0" smtClean="0"/>
                <a:t>mRNA</a:t>
              </a:r>
              <a:endParaRPr lang="en-US" sz="1600" dirty="0"/>
            </a:p>
          </p:txBody>
        </p:sp>
      </p:grpSp>
      <p:cxnSp>
        <p:nvCxnSpPr>
          <p:cNvPr id="61" name="Straight Arrow Connector 60"/>
          <p:cNvCxnSpPr/>
          <p:nvPr/>
        </p:nvCxnSpPr>
        <p:spPr>
          <a:xfrm flipH="1">
            <a:off x="4032508" y="3485203"/>
            <a:ext cx="763649" cy="3869"/>
          </a:xfrm>
          <a:prstGeom prst="straightConnector1">
            <a:avLst/>
          </a:prstGeom>
          <a:ln w="381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nvGrpSpPr>
          <p:cNvPr id="35" name="Group 34"/>
          <p:cNvGrpSpPr/>
          <p:nvPr/>
        </p:nvGrpSpPr>
        <p:grpSpPr>
          <a:xfrm>
            <a:off x="3584006" y="443868"/>
            <a:ext cx="4219780" cy="1716845"/>
            <a:chOff x="3584006" y="443868"/>
            <a:chExt cx="4219780" cy="1716845"/>
          </a:xfrm>
        </p:grpSpPr>
        <p:sp>
          <p:nvSpPr>
            <p:cNvPr id="32" name="TextBox 31"/>
            <p:cNvSpPr txBox="1"/>
            <p:nvPr/>
          </p:nvSpPr>
          <p:spPr>
            <a:xfrm>
              <a:off x="4796157" y="443868"/>
              <a:ext cx="3007629" cy="923330"/>
            </a:xfrm>
            <a:prstGeom prst="rect">
              <a:avLst/>
            </a:prstGeom>
            <a:solidFill>
              <a:schemeClr val="bg2">
                <a:lumMod val="75000"/>
              </a:schemeClr>
            </a:solidFill>
          </p:spPr>
          <p:txBody>
            <a:bodyPr wrap="none" rtlCol="0">
              <a:spAutoFit/>
            </a:bodyPr>
            <a:lstStyle/>
            <a:p>
              <a:r>
                <a:rPr lang="en-US" b="1" dirty="0" smtClean="0"/>
                <a:t>Stress</a:t>
              </a:r>
            </a:p>
            <a:p>
              <a:r>
                <a:rPr lang="en-US" dirty="0" smtClean="0"/>
                <a:t>heat shock, </a:t>
              </a:r>
              <a:r>
                <a:rPr lang="en-US" dirty="0" err="1" smtClean="0"/>
                <a:t>arsenite</a:t>
              </a:r>
              <a:r>
                <a:rPr lang="en-US" dirty="0" smtClean="0"/>
                <a:t>, infection</a:t>
              </a:r>
            </a:p>
            <a:p>
              <a:r>
                <a:rPr lang="en-US" dirty="0" smtClean="0"/>
                <a:t>starvation, UVC</a:t>
              </a:r>
              <a:r>
                <a:rPr lang="mr-IN" dirty="0" smtClean="0"/>
                <a:t>…</a:t>
              </a:r>
              <a:endParaRPr lang="en-US" dirty="0"/>
            </a:p>
          </p:txBody>
        </p:sp>
        <p:sp>
          <p:nvSpPr>
            <p:cNvPr id="33" name="Lightning Bolt 32"/>
            <p:cNvSpPr/>
            <p:nvPr/>
          </p:nvSpPr>
          <p:spPr>
            <a:xfrm rot="3499876">
              <a:off x="4239054" y="1196663"/>
              <a:ext cx="309002" cy="1619097"/>
            </a:xfrm>
            <a:prstGeom prst="lightningBol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612005" y="865061"/>
            <a:ext cx="1632595" cy="338554"/>
            <a:chOff x="647586" y="540985"/>
            <a:chExt cx="1632595" cy="338554"/>
          </a:xfrm>
        </p:grpSpPr>
        <p:cxnSp>
          <p:nvCxnSpPr>
            <p:cNvPr id="54" name="Straight Connector 53"/>
            <p:cNvCxnSpPr/>
            <p:nvPr/>
          </p:nvCxnSpPr>
          <p:spPr>
            <a:xfrm>
              <a:off x="1200181" y="643923"/>
              <a:ext cx="1080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647586" y="540985"/>
              <a:ext cx="562073" cy="338554"/>
            </a:xfrm>
            <a:prstGeom prst="rect">
              <a:avLst/>
            </a:prstGeom>
            <a:ln>
              <a:solidFill>
                <a:srgbClr val="FFFFFF"/>
              </a:solidFill>
            </a:ln>
          </p:spPr>
          <p:txBody>
            <a:bodyPr wrap="none">
              <a:spAutoFit/>
            </a:bodyPr>
            <a:lstStyle/>
            <a:p>
              <a:r>
                <a:rPr lang="en-US" sz="1600" dirty="0" smtClean="0"/>
                <a:t>DNA</a:t>
              </a:r>
              <a:endParaRPr lang="en-US" sz="1600" dirty="0"/>
            </a:p>
          </p:txBody>
        </p:sp>
        <p:cxnSp>
          <p:nvCxnSpPr>
            <p:cNvPr id="57" name="Straight Connector 56"/>
            <p:cNvCxnSpPr/>
            <p:nvPr/>
          </p:nvCxnSpPr>
          <p:spPr>
            <a:xfrm>
              <a:off x="1200181" y="782422"/>
              <a:ext cx="1080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58" name="Straight Arrow Connector 57"/>
          <p:cNvCxnSpPr/>
          <p:nvPr/>
        </p:nvCxnSpPr>
        <p:spPr>
          <a:xfrm>
            <a:off x="1804973" y="1203615"/>
            <a:ext cx="0" cy="524547"/>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43" name="Group 42"/>
          <p:cNvGrpSpPr/>
          <p:nvPr/>
        </p:nvGrpSpPr>
        <p:grpSpPr>
          <a:xfrm>
            <a:off x="3105382" y="4428238"/>
            <a:ext cx="5301029" cy="1306346"/>
            <a:chOff x="3105382" y="4428238"/>
            <a:chExt cx="5301029" cy="1306346"/>
          </a:xfrm>
        </p:grpSpPr>
        <p:sp>
          <p:nvSpPr>
            <p:cNvPr id="23" name="Rectangle 22"/>
            <p:cNvSpPr/>
            <p:nvPr/>
          </p:nvSpPr>
          <p:spPr>
            <a:xfrm>
              <a:off x="3604313" y="5068321"/>
              <a:ext cx="851515" cy="369332"/>
            </a:xfrm>
            <a:prstGeom prst="rect">
              <a:avLst/>
            </a:prstGeom>
            <a:ln>
              <a:solidFill>
                <a:srgbClr val="FFFFFF"/>
              </a:solidFill>
            </a:ln>
          </p:spPr>
          <p:txBody>
            <a:bodyPr wrap="none">
              <a:spAutoFit/>
            </a:bodyPr>
            <a:lstStyle/>
            <a:p>
              <a:r>
                <a:rPr lang="en-US" b="1" dirty="0" smtClean="0"/>
                <a:t>P body</a:t>
              </a:r>
              <a:endParaRPr lang="en-US" b="1" dirty="0"/>
            </a:p>
          </p:txBody>
        </p:sp>
        <p:grpSp>
          <p:nvGrpSpPr>
            <p:cNvPr id="63" name="Group 62"/>
            <p:cNvGrpSpPr/>
            <p:nvPr/>
          </p:nvGrpSpPr>
          <p:grpSpPr>
            <a:xfrm>
              <a:off x="4378884" y="4428238"/>
              <a:ext cx="4027527" cy="1306346"/>
              <a:chOff x="4378884" y="4428238"/>
              <a:chExt cx="4027527" cy="1306346"/>
            </a:xfrm>
          </p:grpSpPr>
          <p:cxnSp>
            <p:nvCxnSpPr>
              <p:cNvPr id="46" name="Straight Arrow Connector 45"/>
              <p:cNvCxnSpPr/>
              <p:nvPr/>
            </p:nvCxnSpPr>
            <p:spPr>
              <a:xfrm flipH="1">
                <a:off x="4378884" y="4428238"/>
                <a:ext cx="784794" cy="65913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H="1">
                <a:off x="5268547" y="4784939"/>
                <a:ext cx="274313" cy="46804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a:off x="6453509" y="4873098"/>
                <a:ext cx="104060" cy="37988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7411547" y="4755664"/>
                <a:ext cx="530641" cy="49732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6" name="Rectangle 55"/>
              <p:cNvSpPr/>
              <p:nvPr/>
            </p:nvSpPr>
            <p:spPr>
              <a:xfrm>
                <a:off x="7477964" y="5364251"/>
                <a:ext cx="928447" cy="369332"/>
              </a:xfrm>
              <a:prstGeom prst="rect">
                <a:avLst/>
              </a:prstGeom>
              <a:ln>
                <a:solidFill>
                  <a:srgbClr val="FFFFFF"/>
                </a:solidFill>
              </a:ln>
            </p:spPr>
            <p:txBody>
              <a:bodyPr wrap="none">
                <a:spAutoFit/>
              </a:bodyPr>
              <a:lstStyle/>
              <a:p>
                <a:r>
                  <a:rPr lang="en-US" b="1" dirty="0" smtClean="0"/>
                  <a:t>survival</a:t>
                </a:r>
                <a:endParaRPr lang="en-US" b="1" dirty="0"/>
              </a:p>
            </p:txBody>
          </p:sp>
          <p:sp>
            <p:nvSpPr>
              <p:cNvPr id="59" name="Rectangle 58"/>
              <p:cNvSpPr/>
              <p:nvPr/>
            </p:nvSpPr>
            <p:spPr>
              <a:xfrm>
                <a:off x="4663253" y="5365252"/>
                <a:ext cx="1210588" cy="369332"/>
              </a:xfrm>
              <a:prstGeom prst="rect">
                <a:avLst/>
              </a:prstGeom>
              <a:ln>
                <a:solidFill>
                  <a:srgbClr val="FFFFFF"/>
                </a:solidFill>
              </a:ln>
            </p:spPr>
            <p:txBody>
              <a:bodyPr wrap="none">
                <a:spAutoFit/>
              </a:bodyPr>
              <a:lstStyle/>
              <a:p>
                <a:r>
                  <a:rPr lang="en-US" b="1" dirty="0" smtClean="0"/>
                  <a:t>autophagy</a:t>
                </a:r>
                <a:endParaRPr lang="en-US" b="1" dirty="0"/>
              </a:p>
            </p:txBody>
          </p:sp>
          <p:sp>
            <p:nvSpPr>
              <p:cNvPr id="60" name="Rectangle 59"/>
              <p:cNvSpPr/>
              <p:nvPr/>
            </p:nvSpPr>
            <p:spPr>
              <a:xfrm>
                <a:off x="6069451" y="5364251"/>
                <a:ext cx="976236" cy="369332"/>
              </a:xfrm>
              <a:prstGeom prst="rect">
                <a:avLst/>
              </a:prstGeom>
              <a:ln>
                <a:solidFill>
                  <a:srgbClr val="FFFFFF"/>
                </a:solidFill>
              </a:ln>
            </p:spPr>
            <p:txBody>
              <a:bodyPr wrap="none">
                <a:spAutoFit/>
              </a:bodyPr>
              <a:lstStyle/>
              <a:p>
                <a:r>
                  <a:rPr lang="en-US" b="1" dirty="0" smtClean="0"/>
                  <a:t>antiviral</a:t>
                </a:r>
                <a:endParaRPr lang="en-US" b="1" dirty="0"/>
              </a:p>
            </p:txBody>
          </p:sp>
        </p:grpSp>
        <p:cxnSp>
          <p:nvCxnSpPr>
            <p:cNvPr id="62" name="Straight Arrow Connector 61"/>
            <p:cNvCxnSpPr>
              <a:stCxn id="23" idx="1"/>
            </p:cNvCxnSpPr>
            <p:nvPr/>
          </p:nvCxnSpPr>
          <p:spPr>
            <a:xfrm flipH="1" flipV="1">
              <a:off x="3105382" y="5084966"/>
              <a:ext cx="498931" cy="16802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6" name="Group 35"/>
          <p:cNvGrpSpPr/>
          <p:nvPr/>
        </p:nvGrpSpPr>
        <p:grpSpPr>
          <a:xfrm>
            <a:off x="4032508" y="1558885"/>
            <a:ext cx="4810562" cy="3244201"/>
            <a:chOff x="4032508" y="1558885"/>
            <a:chExt cx="4810562" cy="3244201"/>
          </a:xfrm>
        </p:grpSpPr>
        <p:cxnSp>
          <p:nvCxnSpPr>
            <p:cNvPr id="34" name="Straight Arrow Connector 33"/>
            <p:cNvCxnSpPr/>
            <p:nvPr/>
          </p:nvCxnSpPr>
          <p:spPr>
            <a:xfrm>
              <a:off x="4032508" y="3315926"/>
              <a:ext cx="763649" cy="386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41" name="Group 40"/>
            <p:cNvGrpSpPr/>
            <p:nvPr/>
          </p:nvGrpSpPr>
          <p:grpSpPr>
            <a:xfrm>
              <a:off x="4974374" y="1897439"/>
              <a:ext cx="2967814" cy="2905647"/>
              <a:chOff x="4823187" y="2773033"/>
              <a:chExt cx="2967814" cy="2905647"/>
            </a:xfrm>
          </p:grpSpPr>
          <p:pic>
            <p:nvPicPr>
              <p:cNvPr id="37" name="Picture 36"/>
              <p:cNvPicPr>
                <a:picLocks noChangeAspect="1"/>
              </p:cNvPicPr>
              <p:nvPr/>
            </p:nvPicPr>
            <p:blipFill>
              <a:blip r:embed="rId3"/>
              <a:stretch>
                <a:fillRect/>
              </a:stretch>
            </p:blipFill>
            <p:spPr>
              <a:xfrm>
                <a:off x="4823187" y="2773033"/>
                <a:ext cx="2814690" cy="2890507"/>
              </a:xfrm>
              <a:prstGeom prst="rect">
                <a:avLst/>
              </a:prstGeom>
            </p:spPr>
          </p:pic>
          <p:sp>
            <p:nvSpPr>
              <p:cNvPr id="38" name="Rectangle 37"/>
              <p:cNvSpPr/>
              <p:nvPr/>
            </p:nvSpPr>
            <p:spPr>
              <a:xfrm>
                <a:off x="7497180" y="3314964"/>
                <a:ext cx="208518" cy="3432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7582483" y="3687866"/>
                <a:ext cx="208518" cy="2879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7099849" y="5390682"/>
                <a:ext cx="330983" cy="2879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extBox 1"/>
            <p:cNvSpPr txBox="1"/>
            <p:nvPr/>
          </p:nvSpPr>
          <p:spPr>
            <a:xfrm>
              <a:off x="5725024" y="1558885"/>
              <a:ext cx="3118046" cy="338554"/>
            </a:xfrm>
            <a:prstGeom prst="rect">
              <a:avLst/>
            </a:prstGeom>
          </p:spPr>
          <p:txBody>
            <a:bodyPr vert="horz" wrap="square" lIns="91440" tIns="45720" rIns="91440" bIns="45720" rtlCol="0" anchor="ctr">
              <a:spAutoFit/>
            </a:bodyPr>
            <a:lstStyle>
              <a:lvl1pPr>
                <a:spcBef>
                  <a:spcPct val="0"/>
                </a:spcBef>
                <a:buNone/>
                <a:defRPr sz="2000" b="1" i="1">
                  <a:latin typeface="Trebuchet MS" panose="020B0603020202020204" pitchFamily="34" charset="0"/>
                </a:defRPr>
              </a:lvl1pPr>
            </a:lstStyle>
            <a:p>
              <a:r>
                <a:rPr lang="en-US" sz="1600" dirty="0" err="1" smtClean="0"/>
                <a:t>Membraneless</a:t>
              </a:r>
              <a:r>
                <a:rPr lang="en-US" sz="1600" dirty="0" smtClean="0"/>
                <a:t> liquid </a:t>
              </a:r>
              <a:r>
                <a:rPr lang="en-US" sz="1600" dirty="0"/>
                <a:t>granules</a:t>
              </a:r>
            </a:p>
          </p:txBody>
        </p:sp>
        <p:sp>
          <p:nvSpPr>
            <p:cNvPr id="65" name="Rectangle 64"/>
            <p:cNvSpPr/>
            <p:nvPr/>
          </p:nvSpPr>
          <p:spPr>
            <a:xfrm>
              <a:off x="4149907" y="2929547"/>
              <a:ext cx="611841" cy="369332"/>
            </a:xfrm>
            <a:prstGeom prst="rect">
              <a:avLst/>
            </a:prstGeom>
            <a:ln>
              <a:solidFill>
                <a:srgbClr val="FFFFFF"/>
              </a:solidFill>
            </a:ln>
          </p:spPr>
          <p:txBody>
            <a:bodyPr wrap="none">
              <a:spAutoFit/>
            </a:bodyPr>
            <a:lstStyle/>
            <a:p>
              <a:r>
                <a:rPr lang="en-US" b="1" dirty="0" smtClean="0"/>
                <a:t>LLPS</a:t>
              </a:r>
              <a:endParaRPr lang="en-US" b="1" dirty="0"/>
            </a:p>
          </p:txBody>
        </p:sp>
      </p:grpSp>
      <p:pic>
        <p:nvPicPr>
          <p:cNvPr id="47" name="Picture 46" descr="srrm2-g3bp1-aesenite_c1+2+3.tif"/>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68555" y="2111987"/>
            <a:ext cx="2503675" cy="2503675"/>
          </a:xfrm>
          <a:prstGeom prst="rect">
            <a:avLst/>
          </a:prstGeom>
          <a:ln>
            <a:solidFill>
              <a:srgbClr val="FFFFFF"/>
            </a:solidFill>
          </a:ln>
        </p:spPr>
      </p:pic>
      <p:sp>
        <p:nvSpPr>
          <p:cNvPr id="66" name="Rectangle 65"/>
          <p:cNvSpPr/>
          <p:nvPr/>
        </p:nvSpPr>
        <p:spPr>
          <a:xfrm>
            <a:off x="7878061" y="2782638"/>
            <a:ext cx="1056700" cy="2031325"/>
          </a:xfrm>
          <a:prstGeom prst="rect">
            <a:avLst/>
          </a:prstGeom>
          <a:ln>
            <a:solidFill>
              <a:srgbClr val="FFFFFF"/>
            </a:solidFill>
          </a:ln>
        </p:spPr>
        <p:txBody>
          <a:bodyPr wrap="none">
            <a:spAutoFit/>
          </a:bodyPr>
          <a:lstStyle/>
          <a:p>
            <a:r>
              <a:rPr lang="en-US" b="1" dirty="0" smtClean="0"/>
              <a:t>RNA</a:t>
            </a:r>
          </a:p>
          <a:p>
            <a:endParaRPr lang="en-US" b="1" dirty="0" smtClean="0"/>
          </a:p>
          <a:p>
            <a:r>
              <a:rPr lang="en-US" b="1" dirty="0" smtClean="0"/>
              <a:t>RBP</a:t>
            </a:r>
            <a:r>
              <a:rPr lang="mr-IN" b="1" dirty="0" smtClean="0"/>
              <a:t>…</a:t>
            </a:r>
            <a:endParaRPr lang="en-US" b="1" dirty="0" smtClean="0"/>
          </a:p>
          <a:p>
            <a:r>
              <a:rPr lang="en-US" b="1" dirty="0" smtClean="0"/>
              <a:t>ATPase</a:t>
            </a:r>
          </a:p>
          <a:p>
            <a:r>
              <a:rPr lang="en-US" b="1" dirty="0" smtClean="0"/>
              <a:t>Helicase</a:t>
            </a:r>
          </a:p>
          <a:p>
            <a:r>
              <a:rPr lang="en-US" b="1" dirty="0" err="1" smtClean="0"/>
              <a:t>Ub</a:t>
            </a:r>
            <a:r>
              <a:rPr lang="en-US" b="1" dirty="0" smtClean="0"/>
              <a:t> ligase</a:t>
            </a:r>
          </a:p>
          <a:p>
            <a:r>
              <a:rPr lang="en-US" b="1" dirty="0" err="1" smtClean="0"/>
              <a:t>etc</a:t>
            </a:r>
            <a:r>
              <a:rPr lang="mr-IN" b="1" dirty="0" smtClean="0"/>
              <a:t>…</a:t>
            </a:r>
            <a:endParaRPr lang="en-US" b="1" dirty="0"/>
          </a:p>
        </p:txBody>
      </p:sp>
    </p:spTree>
    <p:extLst>
      <p:ext uri="{BB962C8B-B14F-4D97-AF65-F5344CB8AC3E}">
        <p14:creationId xmlns:p14="http://schemas.microsoft.com/office/powerpoint/2010/main" val="35664733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334945" y="2292302"/>
            <a:ext cx="1482349" cy="1939433"/>
            <a:chOff x="334945" y="2292302"/>
            <a:chExt cx="1482349" cy="1939433"/>
          </a:xfrm>
        </p:grpSpPr>
        <p:sp>
          <p:nvSpPr>
            <p:cNvPr id="6" name="Rectangle 5"/>
            <p:cNvSpPr/>
            <p:nvPr/>
          </p:nvSpPr>
          <p:spPr>
            <a:xfrm>
              <a:off x="1201256" y="2292302"/>
              <a:ext cx="580295" cy="307777"/>
            </a:xfrm>
            <a:prstGeom prst="rect">
              <a:avLst/>
            </a:prstGeom>
          </p:spPr>
          <p:txBody>
            <a:bodyPr wrap="none">
              <a:spAutoFit/>
            </a:bodyPr>
            <a:lstStyle/>
            <a:p>
              <a:pPr algn="ctr"/>
              <a:r>
                <a:rPr lang="en-US" sz="1400" dirty="0" smtClean="0"/>
                <a:t>mock</a:t>
              </a:r>
              <a:endParaRPr lang="en-US" sz="1400" dirty="0"/>
            </a:p>
          </p:txBody>
        </p:sp>
        <p:sp>
          <p:nvSpPr>
            <p:cNvPr id="7" name="Rectangle 6"/>
            <p:cNvSpPr/>
            <p:nvPr/>
          </p:nvSpPr>
          <p:spPr>
            <a:xfrm>
              <a:off x="1431726" y="2564245"/>
              <a:ext cx="358767" cy="307777"/>
            </a:xfrm>
            <a:prstGeom prst="rect">
              <a:avLst/>
            </a:prstGeom>
          </p:spPr>
          <p:txBody>
            <a:bodyPr wrap="none">
              <a:spAutoFit/>
            </a:bodyPr>
            <a:lstStyle/>
            <a:p>
              <a:pPr algn="ctr"/>
              <a:r>
                <a:rPr lang="en-US" sz="1400" dirty="0" smtClean="0"/>
                <a:t>As</a:t>
              </a:r>
              <a:endParaRPr lang="en-US" sz="1400" dirty="0"/>
            </a:p>
          </p:txBody>
        </p:sp>
        <p:sp>
          <p:nvSpPr>
            <p:cNvPr id="8" name="Rectangle 7"/>
            <p:cNvSpPr/>
            <p:nvPr/>
          </p:nvSpPr>
          <p:spPr>
            <a:xfrm>
              <a:off x="347920" y="3262019"/>
              <a:ext cx="627896" cy="307777"/>
            </a:xfrm>
            <a:prstGeom prst="rect">
              <a:avLst/>
            </a:prstGeom>
          </p:spPr>
          <p:txBody>
            <a:bodyPr wrap="none">
              <a:spAutoFit/>
            </a:bodyPr>
            <a:lstStyle/>
            <a:p>
              <a:pPr algn="ctr"/>
              <a:r>
                <a:rPr lang="en-US" sz="1400" dirty="0" smtClean="0"/>
                <a:t>FANCI</a:t>
              </a:r>
            </a:p>
          </p:txBody>
        </p:sp>
        <p:sp>
          <p:nvSpPr>
            <p:cNvPr id="9" name="Rectangle 8"/>
            <p:cNvSpPr/>
            <p:nvPr/>
          </p:nvSpPr>
          <p:spPr>
            <a:xfrm>
              <a:off x="334945" y="3791307"/>
              <a:ext cx="640871" cy="307777"/>
            </a:xfrm>
            <a:prstGeom prst="rect">
              <a:avLst/>
            </a:prstGeom>
          </p:spPr>
          <p:txBody>
            <a:bodyPr wrap="none">
              <a:spAutoFit/>
            </a:bodyPr>
            <a:lstStyle/>
            <a:p>
              <a:pPr algn="ctr"/>
              <a:r>
                <a:rPr lang="en-US" sz="1400" dirty="0" smtClean="0"/>
                <a:t>FLASH</a:t>
              </a:r>
            </a:p>
          </p:txBody>
        </p:sp>
        <p:sp>
          <p:nvSpPr>
            <p:cNvPr id="10" name="Rectangle 9"/>
            <p:cNvSpPr/>
            <p:nvPr/>
          </p:nvSpPr>
          <p:spPr>
            <a:xfrm>
              <a:off x="919066" y="2836188"/>
              <a:ext cx="871427" cy="307777"/>
            </a:xfrm>
            <a:prstGeom prst="rect">
              <a:avLst/>
            </a:prstGeom>
          </p:spPr>
          <p:txBody>
            <a:bodyPr wrap="none">
              <a:spAutoFit/>
            </a:bodyPr>
            <a:lstStyle/>
            <a:p>
              <a:pPr algn="r"/>
              <a:r>
                <a:rPr lang="en-US" sz="1400" dirty="0" smtClean="0"/>
                <a:t>4sU+UVA</a:t>
              </a:r>
              <a:endParaRPr lang="en-US" sz="1400" dirty="0"/>
            </a:p>
          </p:txBody>
        </p:sp>
        <p:sp>
          <p:nvSpPr>
            <p:cNvPr id="11" name="Rectangle 10"/>
            <p:cNvSpPr/>
            <p:nvPr/>
          </p:nvSpPr>
          <p:spPr>
            <a:xfrm>
              <a:off x="1422784" y="3108131"/>
              <a:ext cx="358767" cy="307777"/>
            </a:xfrm>
            <a:prstGeom prst="rect">
              <a:avLst/>
            </a:prstGeom>
          </p:spPr>
          <p:txBody>
            <a:bodyPr wrap="none">
              <a:spAutoFit/>
            </a:bodyPr>
            <a:lstStyle/>
            <a:p>
              <a:pPr algn="ctr"/>
              <a:r>
                <a:rPr lang="en-US" sz="1400" dirty="0" smtClean="0"/>
                <a:t>As</a:t>
              </a:r>
              <a:endParaRPr lang="en-US" sz="1400" dirty="0"/>
            </a:p>
          </p:txBody>
        </p:sp>
        <p:sp>
          <p:nvSpPr>
            <p:cNvPr id="12" name="Rectangle 11"/>
            <p:cNvSpPr/>
            <p:nvPr/>
          </p:nvSpPr>
          <p:spPr>
            <a:xfrm>
              <a:off x="910124" y="3380074"/>
              <a:ext cx="871427" cy="307777"/>
            </a:xfrm>
            <a:prstGeom prst="rect">
              <a:avLst/>
            </a:prstGeom>
          </p:spPr>
          <p:txBody>
            <a:bodyPr wrap="none">
              <a:spAutoFit/>
            </a:bodyPr>
            <a:lstStyle/>
            <a:p>
              <a:pPr algn="r"/>
              <a:r>
                <a:rPr lang="en-US" sz="1400" dirty="0" smtClean="0"/>
                <a:t>4sU+UVA</a:t>
              </a:r>
              <a:endParaRPr lang="en-US" sz="1400" dirty="0"/>
            </a:p>
          </p:txBody>
        </p:sp>
        <p:sp>
          <p:nvSpPr>
            <p:cNvPr id="13" name="Rectangle 12"/>
            <p:cNvSpPr/>
            <p:nvPr/>
          </p:nvSpPr>
          <p:spPr>
            <a:xfrm>
              <a:off x="1206103" y="3652017"/>
              <a:ext cx="580295" cy="307777"/>
            </a:xfrm>
            <a:prstGeom prst="rect">
              <a:avLst/>
            </a:prstGeom>
          </p:spPr>
          <p:txBody>
            <a:bodyPr wrap="none">
              <a:spAutoFit/>
            </a:bodyPr>
            <a:lstStyle/>
            <a:p>
              <a:pPr algn="ctr"/>
              <a:r>
                <a:rPr lang="en-US" sz="1400" dirty="0" smtClean="0"/>
                <a:t>mock</a:t>
              </a:r>
              <a:endParaRPr lang="en-US" sz="1400" dirty="0"/>
            </a:p>
          </p:txBody>
        </p:sp>
        <p:sp>
          <p:nvSpPr>
            <p:cNvPr id="14" name="Rectangle 13"/>
            <p:cNvSpPr/>
            <p:nvPr/>
          </p:nvSpPr>
          <p:spPr>
            <a:xfrm>
              <a:off x="1319842" y="3923958"/>
              <a:ext cx="497452" cy="307777"/>
            </a:xfrm>
            <a:prstGeom prst="rect">
              <a:avLst/>
            </a:prstGeom>
          </p:spPr>
          <p:txBody>
            <a:bodyPr wrap="none">
              <a:spAutoFit/>
            </a:bodyPr>
            <a:lstStyle/>
            <a:p>
              <a:pPr algn="r"/>
              <a:r>
                <a:rPr lang="en-US" sz="1400" dirty="0" smtClean="0"/>
                <a:t>UVC</a:t>
              </a:r>
              <a:endParaRPr lang="en-US" sz="1400" dirty="0"/>
            </a:p>
          </p:txBody>
        </p:sp>
        <p:sp>
          <p:nvSpPr>
            <p:cNvPr id="15" name="Rectangle 14"/>
            <p:cNvSpPr/>
            <p:nvPr/>
          </p:nvSpPr>
          <p:spPr>
            <a:xfrm>
              <a:off x="402798" y="2564245"/>
              <a:ext cx="573018" cy="307777"/>
            </a:xfrm>
            <a:prstGeom prst="rect">
              <a:avLst/>
            </a:prstGeom>
          </p:spPr>
          <p:txBody>
            <a:bodyPr wrap="none">
              <a:spAutoFit/>
            </a:bodyPr>
            <a:lstStyle/>
            <a:p>
              <a:pPr algn="ctr"/>
              <a:r>
                <a:rPr lang="en-US" sz="1400" dirty="0" smtClean="0"/>
                <a:t>Input</a:t>
              </a:r>
            </a:p>
          </p:txBody>
        </p:sp>
        <p:cxnSp>
          <p:nvCxnSpPr>
            <p:cNvPr id="16" name="Straight Connector 15"/>
            <p:cNvCxnSpPr/>
            <p:nvPr/>
          </p:nvCxnSpPr>
          <p:spPr>
            <a:xfrm>
              <a:off x="984758" y="2415912"/>
              <a:ext cx="0" cy="64800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975816" y="3193134"/>
              <a:ext cx="0" cy="431998"/>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975816" y="3761959"/>
              <a:ext cx="0" cy="359997"/>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cxnSp>
        <p:nvCxnSpPr>
          <p:cNvPr id="22" name="Straight Arrow Connector 21"/>
          <p:cNvCxnSpPr/>
          <p:nvPr/>
        </p:nvCxnSpPr>
        <p:spPr>
          <a:xfrm>
            <a:off x="1729897" y="1634898"/>
            <a:ext cx="6277262" cy="0"/>
          </a:xfrm>
          <a:prstGeom prst="straightConnector1">
            <a:avLst/>
          </a:prstGeom>
          <a:ln w="12700" cmpd="sng">
            <a:solidFill>
              <a:srgbClr val="0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4553228" y="1327121"/>
            <a:ext cx="633594" cy="307777"/>
          </a:xfrm>
          <a:prstGeom prst="rect">
            <a:avLst/>
          </a:prstGeom>
        </p:spPr>
        <p:txBody>
          <a:bodyPr wrap="none">
            <a:spAutoFit/>
          </a:bodyPr>
          <a:lstStyle/>
          <a:p>
            <a:pPr algn="ctr"/>
            <a:r>
              <a:rPr lang="en-US" sz="1400" dirty="0" smtClean="0"/>
              <a:t>261kb</a:t>
            </a:r>
            <a:endParaRPr lang="en-US" sz="1400" dirty="0"/>
          </a:p>
        </p:txBody>
      </p:sp>
      <p:sp>
        <p:nvSpPr>
          <p:cNvPr id="20" name="TextBox 19"/>
          <p:cNvSpPr txBox="1"/>
          <p:nvPr/>
        </p:nvSpPr>
        <p:spPr>
          <a:xfrm>
            <a:off x="209407" y="360191"/>
            <a:ext cx="8673649" cy="369332"/>
          </a:xfrm>
          <a:prstGeom prst="rect">
            <a:avLst/>
          </a:prstGeom>
          <a:noFill/>
        </p:spPr>
        <p:txBody>
          <a:bodyPr wrap="square" rtlCol="0">
            <a:spAutoFit/>
          </a:bodyPr>
          <a:lstStyle/>
          <a:p>
            <a:pPr algn="ctr"/>
            <a:r>
              <a:rPr lang="en-US" dirty="0" smtClean="0"/>
              <a:t>Genes of extreme long introns with high transposon occupation is enriched in UV SG</a:t>
            </a:r>
            <a:endParaRPr lang="en-US" dirty="0"/>
          </a:p>
        </p:txBody>
      </p:sp>
      <p:pic>
        <p:nvPicPr>
          <p:cNvPr id="2" name="Picture 1" descr="IGV-FANCI-RNA-seq with FLASH-intron-NR6A1.tiff"/>
          <p:cNvPicPr>
            <a:picLocks noChangeAspect="1"/>
          </p:cNvPicPr>
          <p:nvPr/>
        </p:nvPicPr>
        <p:blipFill rotWithShape="1">
          <a:blip r:embed="rId2" cstate="print">
            <a:extLst>
              <a:ext uri="{28A0092B-C50C-407E-A947-70E740481C1C}">
                <a14:useLocalDpi xmlns:a14="http://schemas.microsoft.com/office/drawing/2010/main"/>
              </a:ext>
            </a:extLst>
          </a:blip>
          <a:srcRect l="16560" t="18123" r="4488" b="41844"/>
          <a:stretch/>
        </p:blipFill>
        <p:spPr>
          <a:xfrm>
            <a:off x="1729897" y="1891457"/>
            <a:ext cx="6277262" cy="2589651"/>
          </a:xfrm>
          <a:prstGeom prst="rect">
            <a:avLst/>
          </a:prstGeom>
        </p:spPr>
      </p:pic>
      <p:sp>
        <p:nvSpPr>
          <p:cNvPr id="21" name="TextBox 20"/>
          <p:cNvSpPr txBox="1"/>
          <p:nvPr/>
        </p:nvSpPr>
        <p:spPr>
          <a:xfrm>
            <a:off x="4709584" y="4585111"/>
            <a:ext cx="826556" cy="369332"/>
          </a:xfrm>
          <a:prstGeom prst="rect">
            <a:avLst/>
          </a:prstGeom>
          <a:noFill/>
        </p:spPr>
        <p:txBody>
          <a:bodyPr wrap="none" rtlCol="0">
            <a:spAutoFit/>
          </a:bodyPr>
          <a:lstStyle/>
          <a:p>
            <a:r>
              <a:rPr lang="en-US" dirty="0" smtClean="0"/>
              <a:t>NR6A1</a:t>
            </a:r>
            <a:endParaRPr lang="en-US" dirty="0"/>
          </a:p>
        </p:txBody>
      </p:sp>
    </p:spTree>
    <p:extLst>
      <p:ext uri="{BB962C8B-B14F-4D97-AF65-F5344CB8AC3E}">
        <p14:creationId xmlns:p14="http://schemas.microsoft.com/office/powerpoint/2010/main" val="363471158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8039" y="741427"/>
            <a:ext cx="3050482" cy="2663592"/>
          </a:xfrm>
          <a:prstGeom prst="rect">
            <a:avLst/>
          </a:prstGeom>
        </p:spPr>
      </p:pic>
      <p:sp>
        <p:nvSpPr>
          <p:cNvPr id="5" name="Rectangle 4"/>
          <p:cNvSpPr/>
          <p:nvPr/>
        </p:nvSpPr>
        <p:spPr>
          <a:xfrm>
            <a:off x="422239" y="3374846"/>
            <a:ext cx="1662422" cy="307777"/>
          </a:xfrm>
          <a:prstGeom prst="rect">
            <a:avLst/>
          </a:prstGeom>
        </p:spPr>
        <p:txBody>
          <a:bodyPr wrap="none">
            <a:spAutoFit/>
          </a:bodyPr>
          <a:lstStyle/>
          <a:p>
            <a:r>
              <a:rPr lang="en-US" sz="1400" i="1" dirty="0"/>
              <a:t>Jeck et al.RNA.2013</a:t>
            </a:r>
          </a:p>
        </p:txBody>
      </p:sp>
      <p:grpSp>
        <p:nvGrpSpPr>
          <p:cNvPr id="2" name="Group 1"/>
          <p:cNvGrpSpPr/>
          <p:nvPr/>
        </p:nvGrpSpPr>
        <p:grpSpPr>
          <a:xfrm>
            <a:off x="3425871" y="960313"/>
            <a:ext cx="5303805" cy="2556635"/>
            <a:chOff x="3685289" y="677673"/>
            <a:chExt cx="5303805" cy="2556635"/>
          </a:xfrm>
        </p:grpSpPr>
        <p:pic>
          <p:nvPicPr>
            <p:cNvPr id="6" name="Picture 5" descr="IGV-FANCI-RNA-seq with FLASH-intron-circular-ANRIL.tiff"/>
            <p:cNvPicPr>
              <a:picLocks noChangeAspect="1"/>
            </p:cNvPicPr>
            <p:nvPr/>
          </p:nvPicPr>
          <p:blipFill rotWithShape="1">
            <a:blip r:embed="rId3" cstate="print">
              <a:extLst>
                <a:ext uri="{28A0092B-C50C-407E-A947-70E740481C1C}">
                  <a14:useLocalDpi xmlns:a14="http://schemas.microsoft.com/office/drawing/2010/main"/>
                </a:ext>
              </a:extLst>
            </a:blip>
            <a:srcRect l="17733" t="27718" r="15300" b="36770"/>
            <a:stretch/>
          </p:blipFill>
          <p:spPr>
            <a:xfrm>
              <a:off x="5110938" y="677673"/>
              <a:ext cx="3878156" cy="2187303"/>
            </a:xfrm>
            <a:prstGeom prst="rect">
              <a:avLst/>
            </a:prstGeom>
          </p:spPr>
        </p:pic>
        <p:grpSp>
          <p:nvGrpSpPr>
            <p:cNvPr id="12" name="Group 11"/>
            <p:cNvGrpSpPr/>
            <p:nvPr/>
          </p:nvGrpSpPr>
          <p:grpSpPr>
            <a:xfrm>
              <a:off x="3685289" y="677674"/>
              <a:ext cx="1482349" cy="1939433"/>
              <a:chOff x="334945" y="2292302"/>
              <a:chExt cx="1482349" cy="1939433"/>
            </a:xfrm>
          </p:grpSpPr>
          <p:sp>
            <p:nvSpPr>
              <p:cNvPr id="13" name="Rectangle 12"/>
              <p:cNvSpPr/>
              <p:nvPr/>
            </p:nvSpPr>
            <p:spPr>
              <a:xfrm>
                <a:off x="1201256" y="2292302"/>
                <a:ext cx="580295" cy="307777"/>
              </a:xfrm>
              <a:prstGeom prst="rect">
                <a:avLst/>
              </a:prstGeom>
            </p:spPr>
            <p:txBody>
              <a:bodyPr wrap="none">
                <a:spAutoFit/>
              </a:bodyPr>
              <a:lstStyle/>
              <a:p>
                <a:pPr algn="ctr"/>
                <a:r>
                  <a:rPr lang="en-US" sz="1400" dirty="0" smtClean="0"/>
                  <a:t>mock</a:t>
                </a:r>
                <a:endParaRPr lang="en-US" sz="1400" dirty="0"/>
              </a:p>
            </p:txBody>
          </p:sp>
          <p:sp>
            <p:nvSpPr>
              <p:cNvPr id="14" name="Rectangle 13"/>
              <p:cNvSpPr/>
              <p:nvPr/>
            </p:nvSpPr>
            <p:spPr>
              <a:xfrm>
                <a:off x="1431726" y="2564245"/>
                <a:ext cx="358767" cy="307777"/>
              </a:xfrm>
              <a:prstGeom prst="rect">
                <a:avLst/>
              </a:prstGeom>
            </p:spPr>
            <p:txBody>
              <a:bodyPr wrap="none">
                <a:spAutoFit/>
              </a:bodyPr>
              <a:lstStyle/>
              <a:p>
                <a:pPr algn="ctr"/>
                <a:r>
                  <a:rPr lang="en-US" sz="1400" dirty="0" smtClean="0"/>
                  <a:t>As</a:t>
                </a:r>
                <a:endParaRPr lang="en-US" sz="1400" dirty="0"/>
              </a:p>
            </p:txBody>
          </p:sp>
          <p:sp>
            <p:nvSpPr>
              <p:cNvPr id="15" name="Rectangle 14"/>
              <p:cNvSpPr/>
              <p:nvPr/>
            </p:nvSpPr>
            <p:spPr>
              <a:xfrm>
                <a:off x="347920" y="3262019"/>
                <a:ext cx="627896" cy="307777"/>
              </a:xfrm>
              <a:prstGeom prst="rect">
                <a:avLst/>
              </a:prstGeom>
            </p:spPr>
            <p:txBody>
              <a:bodyPr wrap="none">
                <a:spAutoFit/>
              </a:bodyPr>
              <a:lstStyle/>
              <a:p>
                <a:pPr algn="ctr"/>
                <a:r>
                  <a:rPr lang="en-US" sz="1400" dirty="0" smtClean="0"/>
                  <a:t>FANCI</a:t>
                </a:r>
              </a:p>
            </p:txBody>
          </p:sp>
          <p:sp>
            <p:nvSpPr>
              <p:cNvPr id="16" name="Rectangle 15"/>
              <p:cNvSpPr/>
              <p:nvPr/>
            </p:nvSpPr>
            <p:spPr>
              <a:xfrm>
                <a:off x="334945" y="3791307"/>
                <a:ext cx="640871" cy="307777"/>
              </a:xfrm>
              <a:prstGeom prst="rect">
                <a:avLst/>
              </a:prstGeom>
            </p:spPr>
            <p:txBody>
              <a:bodyPr wrap="none">
                <a:spAutoFit/>
              </a:bodyPr>
              <a:lstStyle/>
              <a:p>
                <a:pPr algn="ctr"/>
                <a:r>
                  <a:rPr lang="en-US" sz="1400" dirty="0" smtClean="0"/>
                  <a:t>FLASH</a:t>
                </a:r>
              </a:p>
            </p:txBody>
          </p:sp>
          <p:sp>
            <p:nvSpPr>
              <p:cNvPr id="17" name="Rectangle 16"/>
              <p:cNvSpPr/>
              <p:nvPr/>
            </p:nvSpPr>
            <p:spPr>
              <a:xfrm>
                <a:off x="919066" y="2836188"/>
                <a:ext cx="871427" cy="307777"/>
              </a:xfrm>
              <a:prstGeom prst="rect">
                <a:avLst/>
              </a:prstGeom>
            </p:spPr>
            <p:txBody>
              <a:bodyPr wrap="none">
                <a:spAutoFit/>
              </a:bodyPr>
              <a:lstStyle/>
              <a:p>
                <a:pPr algn="r"/>
                <a:r>
                  <a:rPr lang="en-US" sz="1400" dirty="0" smtClean="0"/>
                  <a:t>4sU+UVA</a:t>
                </a:r>
                <a:endParaRPr lang="en-US" sz="1400" dirty="0"/>
              </a:p>
            </p:txBody>
          </p:sp>
          <p:sp>
            <p:nvSpPr>
              <p:cNvPr id="18" name="Rectangle 17"/>
              <p:cNvSpPr/>
              <p:nvPr/>
            </p:nvSpPr>
            <p:spPr>
              <a:xfrm>
                <a:off x="1422784" y="3108131"/>
                <a:ext cx="358767" cy="307777"/>
              </a:xfrm>
              <a:prstGeom prst="rect">
                <a:avLst/>
              </a:prstGeom>
            </p:spPr>
            <p:txBody>
              <a:bodyPr wrap="none">
                <a:spAutoFit/>
              </a:bodyPr>
              <a:lstStyle/>
              <a:p>
                <a:pPr algn="ctr"/>
                <a:r>
                  <a:rPr lang="en-US" sz="1400" dirty="0" smtClean="0"/>
                  <a:t>As</a:t>
                </a:r>
                <a:endParaRPr lang="en-US" sz="1400" dirty="0"/>
              </a:p>
            </p:txBody>
          </p:sp>
          <p:sp>
            <p:nvSpPr>
              <p:cNvPr id="19" name="Rectangle 18"/>
              <p:cNvSpPr/>
              <p:nvPr/>
            </p:nvSpPr>
            <p:spPr>
              <a:xfrm>
                <a:off x="910124" y="3380074"/>
                <a:ext cx="871427" cy="307777"/>
              </a:xfrm>
              <a:prstGeom prst="rect">
                <a:avLst/>
              </a:prstGeom>
            </p:spPr>
            <p:txBody>
              <a:bodyPr wrap="none">
                <a:spAutoFit/>
              </a:bodyPr>
              <a:lstStyle/>
              <a:p>
                <a:pPr algn="r"/>
                <a:r>
                  <a:rPr lang="en-US" sz="1400" dirty="0" smtClean="0"/>
                  <a:t>4sU+UVA</a:t>
                </a:r>
                <a:endParaRPr lang="en-US" sz="1400" dirty="0"/>
              </a:p>
            </p:txBody>
          </p:sp>
          <p:sp>
            <p:nvSpPr>
              <p:cNvPr id="20" name="Rectangle 19"/>
              <p:cNvSpPr/>
              <p:nvPr/>
            </p:nvSpPr>
            <p:spPr>
              <a:xfrm>
                <a:off x="1206103" y="3652017"/>
                <a:ext cx="580295" cy="307777"/>
              </a:xfrm>
              <a:prstGeom prst="rect">
                <a:avLst/>
              </a:prstGeom>
            </p:spPr>
            <p:txBody>
              <a:bodyPr wrap="none">
                <a:spAutoFit/>
              </a:bodyPr>
              <a:lstStyle/>
              <a:p>
                <a:pPr algn="ctr"/>
                <a:r>
                  <a:rPr lang="en-US" sz="1400" dirty="0" smtClean="0"/>
                  <a:t>mock</a:t>
                </a:r>
                <a:endParaRPr lang="en-US" sz="1400" dirty="0"/>
              </a:p>
            </p:txBody>
          </p:sp>
          <p:sp>
            <p:nvSpPr>
              <p:cNvPr id="21" name="Rectangle 20"/>
              <p:cNvSpPr/>
              <p:nvPr/>
            </p:nvSpPr>
            <p:spPr>
              <a:xfrm>
                <a:off x="1319842" y="3923958"/>
                <a:ext cx="497452" cy="307777"/>
              </a:xfrm>
              <a:prstGeom prst="rect">
                <a:avLst/>
              </a:prstGeom>
            </p:spPr>
            <p:txBody>
              <a:bodyPr wrap="none">
                <a:spAutoFit/>
              </a:bodyPr>
              <a:lstStyle/>
              <a:p>
                <a:pPr algn="r"/>
                <a:r>
                  <a:rPr lang="en-US" sz="1400" dirty="0" smtClean="0"/>
                  <a:t>UVC</a:t>
                </a:r>
                <a:endParaRPr lang="en-US" sz="1400" dirty="0"/>
              </a:p>
            </p:txBody>
          </p:sp>
          <p:sp>
            <p:nvSpPr>
              <p:cNvPr id="22" name="Rectangle 21"/>
              <p:cNvSpPr/>
              <p:nvPr/>
            </p:nvSpPr>
            <p:spPr>
              <a:xfrm>
                <a:off x="402798" y="2564245"/>
                <a:ext cx="573018" cy="307777"/>
              </a:xfrm>
              <a:prstGeom prst="rect">
                <a:avLst/>
              </a:prstGeom>
            </p:spPr>
            <p:txBody>
              <a:bodyPr wrap="none">
                <a:spAutoFit/>
              </a:bodyPr>
              <a:lstStyle/>
              <a:p>
                <a:pPr algn="ctr"/>
                <a:r>
                  <a:rPr lang="en-US" sz="1400" dirty="0" smtClean="0"/>
                  <a:t>Input</a:t>
                </a:r>
              </a:p>
            </p:txBody>
          </p:sp>
          <p:cxnSp>
            <p:nvCxnSpPr>
              <p:cNvPr id="23" name="Straight Connector 22"/>
              <p:cNvCxnSpPr/>
              <p:nvPr/>
            </p:nvCxnSpPr>
            <p:spPr>
              <a:xfrm>
                <a:off x="984758" y="2415912"/>
                <a:ext cx="0" cy="64800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975816" y="3193134"/>
                <a:ext cx="0" cy="431998"/>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975816" y="3761959"/>
                <a:ext cx="0" cy="359997"/>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sp>
          <p:nvSpPr>
            <p:cNvPr id="26" name="Rectangle 25"/>
            <p:cNvSpPr/>
            <p:nvPr/>
          </p:nvSpPr>
          <p:spPr>
            <a:xfrm>
              <a:off x="6521963" y="2864976"/>
              <a:ext cx="748923" cy="369332"/>
            </a:xfrm>
            <a:prstGeom prst="rect">
              <a:avLst/>
            </a:prstGeom>
          </p:spPr>
          <p:txBody>
            <a:bodyPr wrap="none">
              <a:spAutoFit/>
            </a:bodyPr>
            <a:lstStyle/>
            <a:p>
              <a:r>
                <a:rPr lang="en-US" dirty="0" smtClean="0"/>
                <a:t>ANRIL</a:t>
              </a:r>
              <a:endParaRPr lang="en-US" dirty="0"/>
            </a:p>
          </p:txBody>
        </p:sp>
      </p:grpSp>
      <p:grpSp>
        <p:nvGrpSpPr>
          <p:cNvPr id="3" name="Group 2"/>
          <p:cNvGrpSpPr/>
          <p:nvPr/>
        </p:nvGrpSpPr>
        <p:grpSpPr>
          <a:xfrm>
            <a:off x="4851520" y="3833961"/>
            <a:ext cx="3878156" cy="2518908"/>
            <a:chOff x="4851520" y="4064865"/>
            <a:chExt cx="3878156" cy="2518908"/>
          </a:xfrm>
        </p:grpSpPr>
        <p:pic>
          <p:nvPicPr>
            <p:cNvPr id="41" name="Picture 40" descr="IGV-FANCI-RNA-seq with FLASH-intron-circular-asxl1.tiff"/>
            <p:cNvPicPr>
              <a:picLocks noChangeAspect="1"/>
            </p:cNvPicPr>
            <p:nvPr/>
          </p:nvPicPr>
          <p:blipFill rotWithShape="1">
            <a:blip r:embed="rId4" cstate="print">
              <a:extLst>
                <a:ext uri="{28A0092B-C50C-407E-A947-70E740481C1C}">
                  <a14:useLocalDpi xmlns:a14="http://schemas.microsoft.com/office/drawing/2010/main"/>
                </a:ext>
              </a:extLst>
            </a:blip>
            <a:srcRect l="17733" t="26793" r="2899" b="36237"/>
            <a:stretch/>
          </p:blipFill>
          <p:spPr>
            <a:xfrm>
              <a:off x="4851520" y="4064865"/>
              <a:ext cx="3878156" cy="2149576"/>
            </a:xfrm>
            <a:prstGeom prst="rect">
              <a:avLst/>
            </a:prstGeom>
          </p:spPr>
        </p:pic>
        <p:sp>
          <p:nvSpPr>
            <p:cNvPr id="42" name="Rectangle 41"/>
            <p:cNvSpPr/>
            <p:nvPr/>
          </p:nvSpPr>
          <p:spPr>
            <a:xfrm>
              <a:off x="6521963" y="6214441"/>
              <a:ext cx="758140" cy="369332"/>
            </a:xfrm>
            <a:prstGeom prst="rect">
              <a:avLst/>
            </a:prstGeom>
          </p:spPr>
          <p:txBody>
            <a:bodyPr wrap="none">
              <a:spAutoFit/>
            </a:bodyPr>
            <a:lstStyle/>
            <a:p>
              <a:r>
                <a:rPr lang="en-US" dirty="0" smtClean="0"/>
                <a:t>ASXL1</a:t>
              </a:r>
              <a:endParaRPr lang="en-US" dirty="0"/>
            </a:p>
          </p:txBody>
        </p:sp>
      </p:grpSp>
      <p:grpSp>
        <p:nvGrpSpPr>
          <p:cNvPr id="7" name="Group 6"/>
          <p:cNvGrpSpPr/>
          <p:nvPr/>
        </p:nvGrpSpPr>
        <p:grpSpPr>
          <a:xfrm>
            <a:off x="419567" y="3833961"/>
            <a:ext cx="4250620" cy="2518908"/>
            <a:chOff x="419567" y="4064865"/>
            <a:chExt cx="4250620" cy="2518908"/>
          </a:xfrm>
        </p:grpSpPr>
        <p:pic>
          <p:nvPicPr>
            <p:cNvPr id="43" name="Picture 42" descr="IGV-FANCI-RNA-seq with FLASH-intron-circular-foxn2.tiff"/>
            <p:cNvPicPr>
              <a:picLocks noChangeAspect="1"/>
            </p:cNvPicPr>
            <p:nvPr/>
          </p:nvPicPr>
          <p:blipFill rotWithShape="1">
            <a:blip r:embed="rId5" cstate="print">
              <a:extLst>
                <a:ext uri="{28A0092B-C50C-407E-A947-70E740481C1C}">
                  <a14:useLocalDpi xmlns:a14="http://schemas.microsoft.com/office/drawing/2010/main"/>
                </a:ext>
              </a:extLst>
            </a:blip>
            <a:srcRect l="17858" t="27222" r="4139" b="36770"/>
            <a:stretch/>
          </p:blipFill>
          <p:spPr>
            <a:xfrm>
              <a:off x="419567" y="4064865"/>
              <a:ext cx="4250620" cy="2149576"/>
            </a:xfrm>
            <a:prstGeom prst="rect">
              <a:avLst/>
            </a:prstGeom>
          </p:spPr>
        </p:pic>
        <p:sp>
          <p:nvSpPr>
            <p:cNvPr id="44" name="Rectangle 43"/>
            <p:cNvSpPr/>
            <p:nvPr/>
          </p:nvSpPr>
          <p:spPr>
            <a:xfrm>
              <a:off x="1803280" y="6214441"/>
              <a:ext cx="829374" cy="369332"/>
            </a:xfrm>
            <a:prstGeom prst="rect">
              <a:avLst/>
            </a:prstGeom>
          </p:spPr>
          <p:txBody>
            <a:bodyPr wrap="none">
              <a:spAutoFit/>
            </a:bodyPr>
            <a:lstStyle/>
            <a:p>
              <a:r>
                <a:rPr lang="en-US" dirty="0" smtClean="0"/>
                <a:t>FOXN2</a:t>
              </a:r>
              <a:endParaRPr lang="en-US" dirty="0"/>
            </a:p>
          </p:txBody>
        </p:sp>
      </p:grpSp>
      <p:sp>
        <p:nvSpPr>
          <p:cNvPr id="45" name="TextBox 44"/>
          <p:cNvSpPr txBox="1"/>
          <p:nvPr/>
        </p:nvSpPr>
        <p:spPr>
          <a:xfrm>
            <a:off x="-10665" y="110706"/>
            <a:ext cx="8673649" cy="369332"/>
          </a:xfrm>
          <a:prstGeom prst="rect">
            <a:avLst/>
          </a:prstGeom>
          <a:noFill/>
        </p:spPr>
        <p:txBody>
          <a:bodyPr wrap="square" rtlCol="0">
            <a:spAutoFit/>
          </a:bodyPr>
          <a:lstStyle/>
          <a:p>
            <a:pPr algn="ctr"/>
            <a:r>
              <a:rPr lang="en-US" dirty="0" smtClean="0"/>
              <a:t>Circular RNA? </a:t>
            </a:r>
            <a:endParaRPr lang="en-US" dirty="0"/>
          </a:p>
        </p:txBody>
      </p:sp>
    </p:spTree>
    <p:extLst>
      <p:ext uri="{BB962C8B-B14F-4D97-AF65-F5344CB8AC3E}">
        <p14:creationId xmlns:p14="http://schemas.microsoft.com/office/powerpoint/2010/main" val="36578490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a:t>
            </a:r>
            <a:endParaRPr lang="en-US" dirty="0"/>
          </a:p>
        </p:txBody>
      </p:sp>
      <p:sp>
        <p:nvSpPr>
          <p:cNvPr id="3" name="Content Placeholder 2"/>
          <p:cNvSpPr>
            <a:spLocks noGrp="1"/>
          </p:cNvSpPr>
          <p:nvPr>
            <p:ph idx="1"/>
          </p:nvPr>
        </p:nvSpPr>
        <p:spPr>
          <a:xfrm>
            <a:off x="457200" y="1968501"/>
            <a:ext cx="8229600" cy="1866900"/>
          </a:xfrm>
        </p:spPr>
        <p:txBody>
          <a:bodyPr>
            <a:normAutofit/>
          </a:bodyPr>
          <a:lstStyle/>
          <a:p>
            <a:pPr marL="0" indent="0">
              <a:buNone/>
            </a:pPr>
            <a:r>
              <a:rPr lang="en-US" sz="2400" dirty="0" smtClean="0"/>
              <a:t>1, RNA damage disrupt splicing process, cause intron-retention or generation of circular RNA. These abnormal mRNA are sequestered into stress granules  </a:t>
            </a:r>
            <a:endParaRPr lang="en-US" sz="2400" dirty="0"/>
          </a:p>
        </p:txBody>
      </p:sp>
    </p:spTree>
    <p:extLst>
      <p:ext uri="{BB962C8B-B14F-4D97-AF65-F5344CB8AC3E}">
        <p14:creationId xmlns:p14="http://schemas.microsoft.com/office/powerpoint/2010/main" val="29161171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75900"/>
            <a:ext cx="9144000" cy="5262978"/>
          </a:xfrm>
          <a:prstGeom prst="rect">
            <a:avLst/>
          </a:prstGeom>
        </p:spPr>
        <p:txBody>
          <a:bodyPr wrap="square">
            <a:spAutoFit/>
          </a:bodyPr>
          <a:lstStyle/>
          <a:p>
            <a:r>
              <a:rPr lang="en-US" sz="1400" dirty="0"/>
              <a:t>1, A general RNA seq analysis of total RNA sample: (1,2,3) </a:t>
            </a:r>
            <a:r>
              <a:rPr lang="en-US" sz="1400" dirty="0" err="1"/>
              <a:t>vs</a:t>
            </a:r>
            <a:r>
              <a:rPr lang="en-US" sz="1400" dirty="0"/>
              <a:t> (4,5,6) </a:t>
            </a:r>
            <a:r>
              <a:rPr lang="en-US" sz="1400" dirty="0" err="1"/>
              <a:t>vs</a:t>
            </a:r>
            <a:r>
              <a:rPr lang="en-US" sz="1400" dirty="0"/>
              <a:t>(7,8,9)</a:t>
            </a:r>
          </a:p>
          <a:p>
            <a:r>
              <a:rPr lang="en-US" sz="1400" dirty="0"/>
              <a:t>   Do we need a different tool as our RNA is total RNA </a:t>
            </a:r>
            <a:r>
              <a:rPr lang="en-US" sz="1400" dirty="0" smtClean="0"/>
              <a:t>but not </a:t>
            </a:r>
            <a:r>
              <a:rPr lang="en-US" sz="1400" dirty="0" err="1"/>
              <a:t>polyA</a:t>
            </a:r>
            <a:r>
              <a:rPr lang="en-US" sz="1400" dirty="0"/>
              <a:t> RNA?</a:t>
            </a:r>
          </a:p>
          <a:p>
            <a:r>
              <a:rPr lang="en-US" sz="1400" dirty="0"/>
              <a:t>   Splicing might be very important for our project, what kind of splicing analysis we should do?</a:t>
            </a:r>
          </a:p>
          <a:p>
            <a:endParaRPr lang="en-US" sz="1400" dirty="0"/>
          </a:p>
          <a:p>
            <a:endParaRPr lang="en-US" sz="1400" dirty="0"/>
          </a:p>
          <a:p>
            <a:r>
              <a:rPr lang="en-US" sz="1400" dirty="0"/>
              <a:t>2, A RNA enrich analysis similar as the </a:t>
            </a:r>
            <a:r>
              <a:rPr lang="en-US" sz="1400" dirty="0" err="1"/>
              <a:t>Mol</a:t>
            </a:r>
            <a:r>
              <a:rPr lang="en-US" sz="1400" dirty="0"/>
              <a:t> cellular paper. </a:t>
            </a:r>
          </a:p>
          <a:p>
            <a:r>
              <a:rPr lang="en-US" sz="1400" dirty="0"/>
              <a:t>   They take high expression genes and calculated the ratio of these genes in total and granule samples, then calculated whether there is an enrichment or not.</a:t>
            </a:r>
          </a:p>
          <a:p>
            <a:r>
              <a:rPr lang="en-US" sz="1400" dirty="0"/>
              <a:t>   This might not work so good to us as for many genes, you can see mature mRNA in as granules(10,11,12) and immature mRNA in UV granules(13,14,15). They will be considered as genes in both granules but in fact their case is different.</a:t>
            </a:r>
          </a:p>
          <a:p>
            <a:endParaRPr lang="en-US" sz="1400" b="1" dirty="0"/>
          </a:p>
          <a:p>
            <a:r>
              <a:rPr lang="en-US" sz="1400" b="1" dirty="0"/>
              <a:t>3, maybe we can first calculate the ratio of </a:t>
            </a:r>
            <a:r>
              <a:rPr lang="en-US" sz="1400" b="1" dirty="0" err="1"/>
              <a:t>extron</a:t>
            </a:r>
            <a:r>
              <a:rPr lang="en-US" sz="1400" b="1" dirty="0"/>
              <a:t>/intron/UTR in each sample, and find that there are a lot of intron in UV granules but not as granules, then we check what these intron are, what genes they are and feature of these enriched introns.</a:t>
            </a:r>
          </a:p>
          <a:p>
            <a:endParaRPr lang="en-US" sz="1400" dirty="0"/>
          </a:p>
          <a:p>
            <a:r>
              <a:rPr lang="en-US" sz="1400" dirty="0"/>
              <a:t>4, we can overlap these introns or genes with published circular RNA dataset or m6A datasets, or calculate the tendency to form circular RNA</a:t>
            </a:r>
          </a:p>
          <a:p>
            <a:r>
              <a:rPr lang="en-US" sz="1400" dirty="0"/>
              <a:t>   From literature: longer exons than average, surrounded by small introns having reversed </a:t>
            </a:r>
            <a:r>
              <a:rPr lang="en-US" sz="1400" dirty="0" err="1"/>
              <a:t>Alu</a:t>
            </a:r>
            <a:r>
              <a:rPr lang="en-US" sz="1400" dirty="0"/>
              <a:t> repeats, appear to be main features present in the RNA </a:t>
            </a:r>
            <a:r>
              <a:rPr lang="en-US" sz="1400" dirty="0" err="1"/>
              <a:t>circularisation</a:t>
            </a:r>
            <a:r>
              <a:rPr lang="en-US" sz="1400" dirty="0"/>
              <a:t> mechanism.</a:t>
            </a:r>
          </a:p>
          <a:p>
            <a:endParaRPr lang="en-US" sz="1400" dirty="0"/>
          </a:p>
          <a:p>
            <a:endParaRPr lang="en-US" sz="1400" dirty="0">
              <a:solidFill>
                <a:schemeClr val="tx1">
                  <a:lumMod val="50000"/>
                  <a:lumOff val="50000"/>
                </a:schemeClr>
              </a:solidFill>
            </a:endParaRPr>
          </a:p>
          <a:p>
            <a:r>
              <a:rPr lang="en-US" sz="1400" dirty="0">
                <a:solidFill>
                  <a:schemeClr val="tx1">
                    <a:lumMod val="50000"/>
                    <a:lumOff val="50000"/>
                  </a:schemeClr>
                </a:solidFill>
              </a:rPr>
              <a:t>5, is it possible to distinguish mRNA and immature RNA from the reads? If yes, maybe we can check the correlation between mRNA abundance and intron-retention(or circular RNA) </a:t>
            </a:r>
            <a:r>
              <a:rPr lang="en-US" sz="1400" dirty="0" err="1">
                <a:solidFill>
                  <a:schemeClr val="tx1">
                    <a:lumMod val="50000"/>
                    <a:lumOff val="50000"/>
                  </a:schemeClr>
                </a:solidFill>
              </a:rPr>
              <a:t>possiblity</a:t>
            </a:r>
            <a:r>
              <a:rPr lang="en-US" sz="1400" dirty="0">
                <a:solidFill>
                  <a:schemeClr val="tx1">
                    <a:lumMod val="50000"/>
                    <a:lumOff val="50000"/>
                  </a:schemeClr>
                </a:solidFill>
              </a:rPr>
              <a:t>.</a:t>
            </a:r>
          </a:p>
          <a:p>
            <a:r>
              <a:rPr lang="en-US" sz="1400" dirty="0">
                <a:solidFill>
                  <a:schemeClr val="tx1">
                    <a:lumMod val="50000"/>
                    <a:lumOff val="50000"/>
                  </a:schemeClr>
                </a:solidFill>
              </a:rPr>
              <a:t>   There seems to be a negative correlation between intron reads and 3UTR reads in granules.</a:t>
            </a:r>
          </a:p>
        </p:txBody>
      </p:sp>
    </p:spTree>
    <p:extLst>
      <p:ext uri="{BB962C8B-B14F-4D97-AF65-F5344CB8AC3E}">
        <p14:creationId xmlns:p14="http://schemas.microsoft.com/office/powerpoint/2010/main" val="4106489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xmlns="" id="{00F4A529-4D5B-4E85-A60F-72ECF97E789B}"/>
              </a:ext>
            </a:extLst>
          </p:cNvPr>
          <p:cNvSpPr txBox="1">
            <a:spLocks/>
          </p:cNvSpPr>
          <p:nvPr/>
        </p:nvSpPr>
        <p:spPr>
          <a:xfrm>
            <a:off x="135600" y="172756"/>
            <a:ext cx="8229600" cy="400110"/>
          </a:xfrm>
          <a:prstGeom prst="rect">
            <a:avLst/>
          </a:prstGeom>
        </p:spPr>
        <p:txBody>
          <a:bodyPr vert="horz" wrap="square" lIns="91440" tIns="45720" rIns="91440" bIns="45720" rtlCol="0" anchor="ctr">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altLang="zh-CN" sz="2000" b="1" i="1" dirty="0" smtClean="0">
                <a:latin typeface="Trebuchet MS" panose="020B0603020202020204" pitchFamily="34" charset="0"/>
                <a:ea typeface="+mn-ea"/>
                <a:cs typeface="+mn-cs"/>
              </a:rPr>
              <a:t>DHX9: a nuclear RNA helicase binding </a:t>
            </a:r>
            <a:r>
              <a:rPr lang="en-US" altLang="zh-CN" sz="2000" b="1" i="1" dirty="0" err="1" smtClean="0">
                <a:latin typeface="Trebuchet MS" panose="020B0603020202020204" pitchFamily="34" charset="0"/>
                <a:ea typeface="+mn-ea"/>
                <a:cs typeface="+mn-cs"/>
              </a:rPr>
              <a:t>dsRNA</a:t>
            </a:r>
            <a:endParaRPr lang="zh-CN" altLang="en-US" sz="2000" b="1" i="1" dirty="0">
              <a:latin typeface="Trebuchet MS" panose="020B0603020202020204" pitchFamily="34" charset="0"/>
              <a:ea typeface="+mn-ea"/>
              <a:cs typeface="+mn-cs"/>
            </a:endParaRP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2144" y="1522194"/>
            <a:ext cx="3042472" cy="1117654"/>
          </a:xfrm>
          <a:prstGeom prst="rect">
            <a:avLst/>
          </a:prstGeom>
        </p:spPr>
      </p:pic>
      <p:sp>
        <p:nvSpPr>
          <p:cNvPr id="13" name="矩形 8">
            <a:extLst>
              <a:ext uri="{FF2B5EF4-FFF2-40B4-BE49-F238E27FC236}">
                <a16:creationId xmlns:a16="http://schemas.microsoft.com/office/drawing/2014/main" xmlns="" id="{1C66079C-8131-45D4-90AD-28583F49E0D1}"/>
              </a:ext>
            </a:extLst>
          </p:cNvPr>
          <p:cNvSpPr/>
          <p:nvPr/>
        </p:nvSpPr>
        <p:spPr>
          <a:xfrm>
            <a:off x="224255" y="4797540"/>
            <a:ext cx="3620634" cy="338554"/>
          </a:xfrm>
          <a:prstGeom prst="rect">
            <a:avLst/>
          </a:prstGeom>
        </p:spPr>
        <p:txBody>
          <a:bodyPr vert="horz" wrap="square" lIns="91440" tIns="45720" rIns="91440" bIns="45720" rtlCol="0" anchor="ctr">
            <a:spAutoFit/>
          </a:bodyPr>
          <a:lstStyle/>
          <a:p>
            <a:pPr algn="ctr">
              <a:spcBef>
                <a:spcPct val="0"/>
              </a:spcBef>
            </a:pPr>
            <a:r>
              <a:rPr lang="en-US" altLang="zh-CN" sz="1600" dirty="0" smtClean="0">
                <a:latin typeface="Trebuchet MS" panose="020B0603020202020204" pitchFamily="34" charset="0"/>
              </a:rPr>
              <a:t>X </a:t>
            </a:r>
            <a:r>
              <a:rPr lang="en-US" altLang="zh-CN" sz="1600" dirty="0" err="1" smtClean="0">
                <a:latin typeface="Trebuchet MS" panose="020B0603020202020204" pitchFamily="34" charset="0"/>
              </a:rPr>
              <a:t>chr</a:t>
            </a:r>
            <a:r>
              <a:rPr lang="en-US" altLang="zh-CN" sz="1600" dirty="0" smtClean="0">
                <a:latin typeface="Trebuchet MS" panose="020B0603020202020204" pitchFamily="34" charset="0"/>
              </a:rPr>
              <a:t> </a:t>
            </a:r>
            <a:r>
              <a:rPr lang="en-US" altLang="zh-CN" sz="1600" dirty="0">
                <a:latin typeface="Trebuchet MS" panose="020B0603020202020204" pitchFamily="34" charset="0"/>
              </a:rPr>
              <a:t>Dosage Compensation</a:t>
            </a:r>
          </a:p>
        </p:txBody>
      </p:sp>
      <p:sp>
        <p:nvSpPr>
          <p:cNvPr id="7" name="Down Arrow 6"/>
          <p:cNvSpPr/>
          <p:nvPr/>
        </p:nvSpPr>
        <p:spPr>
          <a:xfrm>
            <a:off x="1830683" y="2870912"/>
            <a:ext cx="406687" cy="1867025"/>
          </a:xfrm>
          <a:prstGeom prst="downArrow">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831171" y="3714391"/>
            <a:ext cx="957289" cy="47747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831171" y="3231049"/>
            <a:ext cx="1004679" cy="483342"/>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4" name="TextBox 13"/>
          <p:cNvSpPr txBox="1"/>
          <p:nvPr/>
        </p:nvSpPr>
        <p:spPr>
          <a:xfrm>
            <a:off x="1034138" y="3297109"/>
            <a:ext cx="576199" cy="338554"/>
          </a:xfrm>
          <a:prstGeom prst="rect">
            <a:avLst/>
          </a:prstGeom>
        </p:spPr>
        <p:txBody>
          <a:bodyPr vert="horz" wrap="square" lIns="91440" tIns="45720" rIns="91440" bIns="45720" rtlCol="0" anchor="ctr">
            <a:spAutoFit/>
          </a:bodyPr>
          <a:lstStyle>
            <a:defPPr>
              <a:defRPr lang="en-US"/>
            </a:defPPr>
            <a:lvl1pPr algn="ctr">
              <a:spcBef>
                <a:spcPct val="0"/>
              </a:spcBef>
              <a:defRPr sz="1600">
                <a:latin typeface="Trebuchet MS" panose="020B0603020202020204" pitchFamily="34" charset="0"/>
              </a:defRPr>
            </a:lvl1pPr>
          </a:lstStyle>
          <a:p>
            <a:r>
              <a:rPr lang="en-US" dirty="0"/>
              <a:t>MOF</a:t>
            </a:r>
          </a:p>
        </p:txBody>
      </p:sp>
      <p:sp>
        <p:nvSpPr>
          <p:cNvPr id="18" name="TextBox 17"/>
          <p:cNvSpPr txBox="1"/>
          <p:nvPr/>
        </p:nvSpPr>
        <p:spPr>
          <a:xfrm>
            <a:off x="806277" y="3743025"/>
            <a:ext cx="1006305" cy="338554"/>
          </a:xfrm>
          <a:prstGeom prst="rect">
            <a:avLst/>
          </a:prstGeom>
        </p:spPr>
        <p:txBody>
          <a:bodyPr vert="horz" wrap="square" lIns="91440" tIns="45720" rIns="91440" bIns="45720" rtlCol="0" anchor="ctr">
            <a:spAutoFit/>
          </a:bodyPr>
          <a:lstStyle>
            <a:defPPr>
              <a:defRPr lang="en-US"/>
            </a:defPPr>
            <a:lvl1pPr algn="ctr">
              <a:spcBef>
                <a:spcPct val="0"/>
              </a:spcBef>
              <a:defRPr sz="1600">
                <a:latin typeface="Trebuchet MS" panose="020B0603020202020204" pitchFamily="34" charset="0"/>
              </a:defRPr>
            </a:lvl1pPr>
          </a:lstStyle>
          <a:p>
            <a:r>
              <a:rPr lang="en-US" dirty="0"/>
              <a:t>MSL1,2,3</a:t>
            </a:r>
          </a:p>
        </p:txBody>
      </p:sp>
      <p:sp>
        <p:nvSpPr>
          <p:cNvPr id="15" name="Rectangle 14"/>
          <p:cNvSpPr/>
          <p:nvPr/>
        </p:nvSpPr>
        <p:spPr>
          <a:xfrm>
            <a:off x="0" y="5700245"/>
            <a:ext cx="2808481" cy="954107"/>
          </a:xfrm>
          <a:prstGeom prst="rect">
            <a:avLst/>
          </a:prstGeom>
        </p:spPr>
        <p:txBody>
          <a:bodyPr vert="horz" wrap="square" lIns="91440" tIns="45720" rIns="91440" bIns="45720" rtlCol="0" anchor="ctr">
            <a:spAutoFit/>
          </a:bodyPr>
          <a:lstStyle/>
          <a:p>
            <a:pPr>
              <a:spcBef>
                <a:spcPct val="0"/>
              </a:spcBef>
            </a:pPr>
            <a:r>
              <a:rPr lang="en-US" sz="1400" i="1" dirty="0" err="1">
                <a:latin typeface="Trebuchet MS" panose="020B0603020202020204" pitchFamily="34" charset="0"/>
              </a:rPr>
              <a:t>Hallacli</a:t>
            </a:r>
            <a:r>
              <a:rPr lang="en-US" sz="1400" i="1" dirty="0">
                <a:latin typeface="Trebuchet MS" panose="020B0603020202020204" pitchFamily="34" charset="0"/>
              </a:rPr>
              <a:t> et al. </a:t>
            </a:r>
            <a:r>
              <a:rPr lang="en-US" sz="1400" i="1" dirty="0" err="1">
                <a:latin typeface="Trebuchet MS" panose="020B0603020202020204" pitchFamily="34" charset="0"/>
              </a:rPr>
              <a:t>Mol</a:t>
            </a:r>
            <a:r>
              <a:rPr lang="en-US" sz="1400" i="1" dirty="0">
                <a:latin typeface="Trebuchet MS" panose="020B0603020202020204" pitchFamily="34" charset="0"/>
              </a:rPr>
              <a:t> cell. 2012</a:t>
            </a:r>
          </a:p>
          <a:p>
            <a:pPr>
              <a:spcBef>
                <a:spcPct val="0"/>
              </a:spcBef>
            </a:pPr>
            <a:r>
              <a:rPr lang="en-US" sz="1400" i="1" dirty="0" err="1">
                <a:latin typeface="Trebuchet MS" panose="020B0603020202020204" pitchFamily="34" charset="0"/>
              </a:rPr>
              <a:t>Ilik</a:t>
            </a:r>
            <a:r>
              <a:rPr lang="en-US" sz="1400" i="1" dirty="0">
                <a:latin typeface="Trebuchet MS" panose="020B0603020202020204" pitchFamily="34" charset="0"/>
              </a:rPr>
              <a:t> et al. </a:t>
            </a:r>
            <a:r>
              <a:rPr lang="en-US" sz="1400" i="1" dirty="0" err="1">
                <a:latin typeface="Trebuchet MS" panose="020B0603020202020204" pitchFamily="34" charset="0"/>
              </a:rPr>
              <a:t>Mol</a:t>
            </a:r>
            <a:r>
              <a:rPr lang="en-US" sz="1400" i="1" dirty="0">
                <a:latin typeface="Trebuchet MS" panose="020B0603020202020204" pitchFamily="34" charset="0"/>
              </a:rPr>
              <a:t> cell. 2013</a:t>
            </a:r>
          </a:p>
          <a:p>
            <a:pPr>
              <a:spcBef>
                <a:spcPct val="0"/>
              </a:spcBef>
            </a:pPr>
            <a:r>
              <a:rPr lang="en-US" sz="1400" i="1" dirty="0" err="1">
                <a:latin typeface="Trebuchet MS" panose="020B0603020202020204" pitchFamily="34" charset="0"/>
              </a:rPr>
              <a:t>Valsecchi</a:t>
            </a:r>
            <a:r>
              <a:rPr lang="en-US" sz="1400" i="1" dirty="0">
                <a:latin typeface="Trebuchet MS" panose="020B0603020202020204" pitchFamily="34" charset="0"/>
              </a:rPr>
              <a:t> et al.Nature.</a:t>
            </a:r>
            <a:r>
              <a:rPr lang="en-US" sz="1400" i="1" dirty="0" smtClean="0">
                <a:latin typeface="Trebuchet MS" panose="020B0603020202020204" pitchFamily="34" charset="0"/>
              </a:rPr>
              <a:t>2020</a:t>
            </a:r>
          </a:p>
          <a:p>
            <a:pPr>
              <a:spcBef>
                <a:spcPct val="0"/>
              </a:spcBef>
            </a:pPr>
            <a:r>
              <a:rPr lang="en-US" sz="1400" i="1" dirty="0" err="1" smtClean="0">
                <a:latin typeface="Trebuchet MS" panose="020B0603020202020204" pitchFamily="34" charset="0"/>
              </a:rPr>
              <a:t>Aktas</a:t>
            </a:r>
            <a:r>
              <a:rPr lang="en-US" sz="1400" i="1" dirty="0" smtClean="0">
                <a:latin typeface="Trebuchet MS" panose="020B0603020202020204" pitchFamily="34" charset="0"/>
              </a:rPr>
              <a:t> </a:t>
            </a:r>
            <a:r>
              <a:rPr lang="en-US" sz="1400" i="1" dirty="0">
                <a:latin typeface="Trebuchet MS" panose="020B0603020202020204" pitchFamily="34" charset="0"/>
              </a:rPr>
              <a:t>et </a:t>
            </a:r>
            <a:r>
              <a:rPr lang="en-US" sz="1400" i="1" dirty="0" smtClean="0">
                <a:latin typeface="Trebuchet MS" panose="020B0603020202020204" pitchFamily="34" charset="0"/>
              </a:rPr>
              <a:t>al.Nature.2017</a:t>
            </a:r>
            <a:endParaRPr lang="en-US" sz="1400" i="1" dirty="0">
              <a:latin typeface="Trebuchet MS" panose="020B0603020202020204" pitchFamily="34" charset="0"/>
            </a:endParaRPr>
          </a:p>
        </p:txBody>
      </p:sp>
      <p:sp>
        <p:nvSpPr>
          <p:cNvPr id="21" name="TextBox 20"/>
          <p:cNvSpPr txBox="1"/>
          <p:nvPr/>
        </p:nvSpPr>
        <p:spPr>
          <a:xfrm>
            <a:off x="1949270" y="1468358"/>
            <a:ext cx="975699" cy="369332"/>
          </a:xfrm>
          <a:prstGeom prst="rect">
            <a:avLst/>
          </a:prstGeom>
        </p:spPr>
        <p:txBody>
          <a:bodyPr vert="horz" wrap="square" lIns="91440" tIns="45720" rIns="91440" bIns="45720" rtlCol="0" anchor="ctr">
            <a:spAutoFit/>
          </a:bodyPr>
          <a:lstStyle>
            <a:defPPr>
              <a:defRPr lang="en-US"/>
            </a:defPPr>
            <a:lvl1pPr algn="ctr">
              <a:spcBef>
                <a:spcPct val="0"/>
              </a:spcBef>
              <a:defRPr sz="1600">
                <a:latin typeface="Trebuchet MS" panose="020B0603020202020204" pitchFamily="34" charset="0"/>
              </a:defRPr>
            </a:lvl1pPr>
          </a:lstStyle>
          <a:p>
            <a:r>
              <a:rPr lang="en-US" sz="1800" b="1" dirty="0" smtClean="0">
                <a:solidFill>
                  <a:srgbClr val="0000FF"/>
                </a:solidFill>
              </a:rPr>
              <a:t>MLE</a:t>
            </a:r>
            <a:endParaRPr lang="en-US" sz="1800" b="1" dirty="0">
              <a:solidFill>
                <a:srgbClr val="0000FF"/>
              </a:solidFill>
            </a:endParaRPr>
          </a:p>
        </p:txBody>
      </p:sp>
      <p:sp>
        <p:nvSpPr>
          <p:cNvPr id="22" name="TextBox 21"/>
          <p:cNvSpPr txBox="1"/>
          <p:nvPr/>
        </p:nvSpPr>
        <p:spPr>
          <a:xfrm>
            <a:off x="2116995" y="2532358"/>
            <a:ext cx="1615948" cy="338554"/>
          </a:xfrm>
          <a:prstGeom prst="rect">
            <a:avLst/>
          </a:prstGeom>
        </p:spPr>
        <p:txBody>
          <a:bodyPr vert="horz" wrap="square" lIns="91440" tIns="45720" rIns="91440" bIns="45720" rtlCol="0" anchor="ctr">
            <a:spAutoFit/>
          </a:bodyPr>
          <a:lstStyle>
            <a:defPPr>
              <a:defRPr lang="en-US"/>
            </a:defPPr>
            <a:lvl1pPr algn="ctr">
              <a:spcBef>
                <a:spcPct val="0"/>
              </a:spcBef>
              <a:defRPr sz="1600">
                <a:latin typeface="Trebuchet MS" panose="020B0603020202020204" pitchFamily="34" charset="0"/>
              </a:defRPr>
            </a:lvl1pPr>
          </a:lstStyle>
          <a:p>
            <a:r>
              <a:rPr lang="en-US" dirty="0" smtClean="0"/>
              <a:t>roX1/2 RNA</a:t>
            </a:r>
            <a:endParaRPr lang="en-US" dirty="0"/>
          </a:p>
        </p:txBody>
      </p:sp>
      <p:sp>
        <p:nvSpPr>
          <p:cNvPr id="84" name="TextBox 83"/>
          <p:cNvSpPr txBox="1"/>
          <p:nvPr/>
        </p:nvSpPr>
        <p:spPr>
          <a:xfrm>
            <a:off x="906559" y="890919"/>
            <a:ext cx="1848248" cy="369332"/>
          </a:xfrm>
          <a:prstGeom prst="rect">
            <a:avLst/>
          </a:prstGeom>
        </p:spPr>
        <p:txBody>
          <a:bodyPr vert="horz" wrap="square" lIns="91440" tIns="45720" rIns="91440" bIns="45720" rtlCol="0" anchor="ctr">
            <a:spAutoFit/>
          </a:bodyPr>
          <a:lstStyle>
            <a:defPPr>
              <a:defRPr lang="en-US"/>
            </a:defPPr>
            <a:lvl1pPr algn="ctr">
              <a:spcBef>
                <a:spcPct val="0"/>
              </a:spcBef>
              <a:defRPr sz="1600">
                <a:latin typeface="Trebuchet MS" panose="020B0603020202020204" pitchFamily="34" charset="0"/>
              </a:defRPr>
            </a:lvl1pPr>
          </a:lstStyle>
          <a:p>
            <a:r>
              <a:rPr lang="en-US" sz="1800" dirty="0" smtClean="0"/>
              <a:t>Drosophila</a:t>
            </a:r>
            <a:endParaRPr lang="en-US" sz="1800" dirty="0"/>
          </a:p>
        </p:txBody>
      </p:sp>
      <p:grpSp>
        <p:nvGrpSpPr>
          <p:cNvPr id="3" name="Group 2"/>
          <p:cNvGrpSpPr/>
          <p:nvPr/>
        </p:nvGrpSpPr>
        <p:grpSpPr>
          <a:xfrm>
            <a:off x="4275992" y="890919"/>
            <a:ext cx="4531409" cy="5592713"/>
            <a:chOff x="4275992" y="890919"/>
            <a:chExt cx="4531409" cy="5592713"/>
          </a:xfrm>
        </p:grpSpPr>
        <p:cxnSp>
          <p:nvCxnSpPr>
            <p:cNvPr id="69" name="Straight Connector 68"/>
            <p:cNvCxnSpPr/>
            <p:nvPr/>
          </p:nvCxnSpPr>
          <p:spPr>
            <a:xfrm>
              <a:off x="4398159" y="6063505"/>
              <a:ext cx="1979995" cy="0"/>
            </a:xfrm>
            <a:prstGeom prst="lin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537829" y="2111242"/>
              <a:ext cx="1231609" cy="9478"/>
            </a:xfrm>
            <a:prstGeom prst="lin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H="1">
              <a:off x="5974888" y="2108733"/>
              <a:ext cx="1231609" cy="9478"/>
            </a:xfrm>
            <a:prstGeom prst="lin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46" name="Freeform 45"/>
            <p:cNvSpPr/>
            <p:nvPr/>
          </p:nvSpPr>
          <p:spPr>
            <a:xfrm>
              <a:off x="5600584" y="2121367"/>
              <a:ext cx="227924" cy="776043"/>
            </a:xfrm>
            <a:custGeom>
              <a:avLst/>
              <a:gdLst>
                <a:gd name="connsiteX0" fmla="*/ 151115 w 227924"/>
                <a:gd name="connsiteY0" fmla="*/ 1057 h 776043"/>
                <a:gd name="connsiteX1" fmla="*/ 216116 w 227924"/>
                <a:gd name="connsiteY1" fmla="*/ 81055 h 776043"/>
                <a:gd name="connsiteX2" fmla="*/ 216116 w 227924"/>
                <a:gd name="connsiteY2" fmla="*/ 516047 h 776043"/>
                <a:gd name="connsiteX3" fmla="*/ 96113 w 227924"/>
                <a:gd name="connsiteY3" fmla="*/ 666045 h 776043"/>
                <a:gd name="connsiteX4" fmla="*/ 16111 w 227924"/>
                <a:gd name="connsiteY4" fmla="*/ 711044 h 776043"/>
                <a:gd name="connsiteX5" fmla="*/ 1111 w 227924"/>
                <a:gd name="connsiteY5" fmla="*/ 756043 h 776043"/>
                <a:gd name="connsiteX6" fmla="*/ 1111 w 227924"/>
                <a:gd name="connsiteY6" fmla="*/ 776043 h 776043"/>
                <a:gd name="connsiteX7" fmla="*/ 1111 w 227924"/>
                <a:gd name="connsiteY7" fmla="*/ 771043 h 776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24" h="776043">
                  <a:moveTo>
                    <a:pt x="151115" y="1057"/>
                  </a:moveTo>
                  <a:cubicBezTo>
                    <a:pt x="178199" y="-1860"/>
                    <a:pt x="205283" y="-4777"/>
                    <a:pt x="216116" y="81055"/>
                  </a:cubicBezTo>
                  <a:cubicBezTo>
                    <a:pt x="226949" y="166887"/>
                    <a:pt x="236117" y="418549"/>
                    <a:pt x="216116" y="516047"/>
                  </a:cubicBezTo>
                  <a:cubicBezTo>
                    <a:pt x="196115" y="613545"/>
                    <a:pt x="129447" y="633546"/>
                    <a:pt x="96113" y="666045"/>
                  </a:cubicBezTo>
                  <a:cubicBezTo>
                    <a:pt x="62779" y="698545"/>
                    <a:pt x="31945" y="696044"/>
                    <a:pt x="16111" y="711044"/>
                  </a:cubicBezTo>
                  <a:cubicBezTo>
                    <a:pt x="277" y="726044"/>
                    <a:pt x="3611" y="745210"/>
                    <a:pt x="1111" y="756043"/>
                  </a:cubicBezTo>
                  <a:cubicBezTo>
                    <a:pt x="-1389" y="766876"/>
                    <a:pt x="1111" y="776043"/>
                    <a:pt x="1111" y="776043"/>
                  </a:cubicBezTo>
                  <a:lnTo>
                    <a:pt x="1111" y="771043"/>
                  </a:lnTo>
                </a:path>
              </a:pathLst>
            </a:custGeom>
            <a:noFill/>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 name="Freeform 46"/>
            <p:cNvSpPr/>
            <p:nvPr/>
          </p:nvSpPr>
          <p:spPr>
            <a:xfrm flipH="1">
              <a:off x="5913464" y="2121367"/>
              <a:ext cx="227924" cy="816042"/>
            </a:xfrm>
            <a:custGeom>
              <a:avLst/>
              <a:gdLst>
                <a:gd name="connsiteX0" fmla="*/ 151115 w 227924"/>
                <a:gd name="connsiteY0" fmla="*/ 1057 h 776043"/>
                <a:gd name="connsiteX1" fmla="*/ 216116 w 227924"/>
                <a:gd name="connsiteY1" fmla="*/ 81055 h 776043"/>
                <a:gd name="connsiteX2" fmla="*/ 216116 w 227924"/>
                <a:gd name="connsiteY2" fmla="*/ 516047 h 776043"/>
                <a:gd name="connsiteX3" fmla="*/ 96113 w 227924"/>
                <a:gd name="connsiteY3" fmla="*/ 666045 h 776043"/>
                <a:gd name="connsiteX4" fmla="*/ 16111 w 227924"/>
                <a:gd name="connsiteY4" fmla="*/ 711044 h 776043"/>
                <a:gd name="connsiteX5" fmla="*/ 1111 w 227924"/>
                <a:gd name="connsiteY5" fmla="*/ 756043 h 776043"/>
                <a:gd name="connsiteX6" fmla="*/ 1111 w 227924"/>
                <a:gd name="connsiteY6" fmla="*/ 776043 h 776043"/>
                <a:gd name="connsiteX7" fmla="*/ 1111 w 227924"/>
                <a:gd name="connsiteY7" fmla="*/ 771043 h 776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24" h="776043">
                  <a:moveTo>
                    <a:pt x="151115" y="1057"/>
                  </a:moveTo>
                  <a:cubicBezTo>
                    <a:pt x="178199" y="-1860"/>
                    <a:pt x="205283" y="-4777"/>
                    <a:pt x="216116" y="81055"/>
                  </a:cubicBezTo>
                  <a:cubicBezTo>
                    <a:pt x="226949" y="166887"/>
                    <a:pt x="236117" y="418549"/>
                    <a:pt x="216116" y="516047"/>
                  </a:cubicBezTo>
                  <a:cubicBezTo>
                    <a:pt x="196115" y="613545"/>
                    <a:pt x="129447" y="633546"/>
                    <a:pt x="96113" y="666045"/>
                  </a:cubicBezTo>
                  <a:cubicBezTo>
                    <a:pt x="62779" y="698545"/>
                    <a:pt x="31945" y="696044"/>
                    <a:pt x="16111" y="711044"/>
                  </a:cubicBezTo>
                  <a:cubicBezTo>
                    <a:pt x="277" y="726044"/>
                    <a:pt x="3611" y="745210"/>
                    <a:pt x="1111" y="756043"/>
                  </a:cubicBezTo>
                  <a:cubicBezTo>
                    <a:pt x="-1389" y="766876"/>
                    <a:pt x="1111" y="776043"/>
                    <a:pt x="1111" y="776043"/>
                  </a:cubicBezTo>
                  <a:lnTo>
                    <a:pt x="1111" y="771043"/>
                  </a:lnTo>
                </a:path>
              </a:pathLst>
            </a:custGeom>
            <a:noFill/>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1" name="Straight Connector 50"/>
            <p:cNvCxnSpPr/>
            <p:nvPr/>
          </p:nvCxnSpPr>
          <p:spPr>
            <a:xfrm>
              <a:off x="5812787" y="2262454"/>
              <a:ext cx="107877" cy="0"/>
            </a:xfrm>
            <a:prstGeom prst="lin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4824314" y="2025660"/>
              <a:ext cx="815117" cy="20370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6047739" y="2025660"/>
              <a:ext cx="815117" cy="20370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Block Arc 31"/>
            <p:cNvSpPr/>
            <p:nvPr/>
          </p:nvSpPr>
          <p:spPr>
            <a:xfrm flipV="1">
              <a:off x="5523847" y="2570761"/>
              <a:ext cx="679321" cy="679405"/>
            </a:xfrm>
            <a:prstGeom prst="blockArc">
              <a:avLst>
                <a:gd name="adj1" fmla="val 10800000"/>
                <a:gd name="adj2" fmla="val 21261362"/>
                <a:gd name="adj3" fmla="val 22903"/>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Connector 52"/>
            <p:cNvCxnSpPr/>
            <p:nvPr/>
          </p:nvCxnSpPr>
          <p:spPr>
            <a:xfrm>
              <a:off x="5819868" y="2319821"/>
              <a:ext cx="107877" cy="0"/>
            </a:xfrm>
            <a:prstGeom prst="lin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5819868" y="2371657"/>
              <a:ext cx="107877" cy="0"/>
            </a:xfrm>
            <a:prstGeom prst="lin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831269" y="2429024"/>
              <a:ext cx="71877" cy="0"/>
            </a:xfrm>
            <a:prstGeom prst="lin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832828" y="2476541"/>
              <a:ext cx="71877" cy="0"/>
            </a:xfrm>
            <a:prstGeom prst="lin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831269" y="2533908"/>
              <a:ext cx="71877" cy="0"/>
            </a:xfrm>
            <a:prstGeom prst="lin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5837148" y="2583721"/>
              <a:ext cx="71877" cy="0"/>
            </a:xfrm>
            <a:prstGeom prst="lin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5819868" y="2243280"/>
              <a:ext cx="0" cy="431999"/>
            </a:xfrm>
            <a:prstGeom prst="straightConnector1">
              <a:avLst/>
            </a:prstGeom>
            <a:ln w="3810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H="1" flipV="1">
              <a:off x="5922586" y="2230320"/>
              <a:ext cx="0" cy="431999"/>
            </a:xfrm>
            <a:prstGeom prst="straightConnector1">
              <a:avLst/>
            </a:prstGeom>
            <a:ln w="3810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4824314" y="1717883"/>
              <a:ext cx="791002" cy="307777"/>
            </a:xfrm>
            <a:prstGeom prst="rect">
              <a:avLst/>
            </a:prstGeom>
          </p:spPr>
          <p:txBody>
            <a:bodyPr vert="horz" wrap="square" lIns="91440" tIns="45720" rIns="91440" bIns="45720" rtlCol="0" anchor="ctr">
              <a:spAutoFit/>
            </a:bodyPr>
            <a:lstStyle>
              <a:defPPr>
                <a:defRPr lang="en-US"/>
              </a:defPPr>
              <a:lvl1pPr algn="ctr">
                <a:spcBef>
                  <a:spcPct val="0"/>
                </a:spcBef>
                <a:defRPr sz="1600">
                  <a:latin typeface="Trebuchet MS" panose="020B0603020202020204" pitchFamily="34" charset="0"/>
                </a:defRPr>
              </a:lvl1pPr>
            </a:lstStyle>
            <a:p>
              <a:r>
                <a:rPr lang="en-US" sz="1400" dirty="0"/>
                <a:t>exon 1</a:t>
              </a:r>
            </a:p>
          </p:txBody>
        </p:sp>
        <p:sp>
          <p:nvSpPr>
            <p:cNvPr id="63" name="TextBox 62"/>
            <p:cNvSpPr txBox="1"/>
            <p:nvPr/>
          </p:nvSpPr>
          <p:spPr>
            <a:xfrm>
              <a:off x="6046019" y="1735121"/>
              <a:ext cx="791002" cy="307777"/>
            </a:xfrm>
            <a:prstGeom prst="rect">
              <a:avLst/>
            </a:prstGeom>
          </p:spPr>
          <p:txBody>
            <a:bodyPr vert="horz" wrap="square" lIns="91440" tIns="45720" rIns="91440" bIns="45720" rtlCol="0" anchor="ctr">
              <a:spAutoFit/>
            </a:bodyPr>
            <a:lstStyle>
              <a:defPPr>
                <a:defRPr lang="en-US"/>
              </a:defPPr>
              <a:lvl1pPr algn="ctr">
                <a:spcBef>
                  <a:spcPct val="0"/>
                </a:spcBef>
                <a:defRPr sz="1600">
                  <a:latin typeface="Trebuchet MS" panose="020B0603020202020204" pitchFamily="34" charset="0"/>
                </a:defRPr>
              </a:lvl1pPr>
            </a:lstStyle>
            <a:p>
              <a:r>
                <a:rPr lang="en-US" sz="1400" dirty="0"/>
                <a:t>exon </a:t>
              </a:r>
              <a:r>
                <a:rPr lang="en-US" sz="1400" dirty="0" smtClean="0"/>
                <a:t>3</a:t>
              </a:r>
              <a:endParaRPr lang="en-US" sz="1400" dirty="0"/>
            </a:p>
          </p:txBody>
        </p:sp>
        <p:sp>
          <p:nvSpPr>
            <p:cNvPr id="64" name="TextBox 63"/>
            <p:cNvSpPr txBox="1"/>
            <p:nvPr/>
          </p:nvSpPr>
          <p:spPr>
            <a:xfrm>
              <a:off x="5487371" y="3261991"/>
              <a:ext cx="791002" cy="307777"/>
            </a:xfrm>
            <a:prstGeom prst="rect">
              <a:avLst/>
            </a:prstGeom>
          </p:spPr>
          <p:txBody>
            <a:bodyPr vert="horz" wrap="square" lIns="91440" tIns="45720" rIns="91440" bIns="45720" rtlCol="0" anchor="ctr">
              <a:spAutoFit/>
            </a:bodyPr>
            <a:lstStyle>
              <a:defPPr>
                <a:defRPr lang="en-US"/>
              </a:defPPr>
              <a:lvl1pPr algn="ctr">
                <a:spcBef>
                  <a:spcPct val="0"/>
                </a:spcBef>
                <a:defRPr sz="1600">
                  <a:latin typeface="Trebuchet MS" panose="020B0603020202020204" pitchFamily="34" charset="0"/>
                </a:defRPr>
              </a:lvl1pPr>
            </a:lstStyle>
            <a:p>
              <a:r>
                <a:rPr lang="en-US" sz="1400" dirty="0"/>
                <a:t>exon </a:t>
              </a:r>
              <a:r>
                <a:rPr lang="en-US" sz="1400" dirty="0" smtClean="0"/>
                <a:t>2</a:t>
              </a:r>
              <a:endParaRPr lang="en-US" sz="1400" dirty="0"/>
            </a:p>
          </p:txBody>
        </p:sp>
        <p:sp>
          <p:nvSpPr>
            <p:cNvPr id="65" name="TextBox 64"/>
            <p:cNvSpPr txBox="1"/>
            <p:nvPr/>
          </p:nvSpPr>
          <p:spPr>
            <a:xfrm>
              <a:off x="5120916" y="2319821"/>
              <a:ext cx="791002" cy="307777"/>
            </a:xfrm>
            <a:prstGeom prst="rect">
              <a:avLst/>
            </a:prstGeom>
          </p:spPr>
          <p:txBody>
            <a:bodyPr vert="horz" wrap="square" lIns="91440" tIns="45720" rIns="91440" bIns="45720" rtlCol="0" anchor="ctr">
              <a:spAutoFit/>
            </a:bodyPr>
            <a:lstStyle>
              <a:defPPr>
                <a:defRPr lang="en-US"/>
              </a:defPPr>
              <a:lvl1pPr algn="ctr">
                <a:spcBef>
                  <a:spcPct val="0"/>
                </a:spcBef>
                <a:defRPr sz="1600">
                  <a:latin typeface="Trebuchet MS" panose="020B0603020202020204" pitchFamily="34" charset="0"/>
                </a:defRPr>
              </a:lvl1pPr>
            </a:lstStyle>
            <a:p>
              <a:pPr algn="l"/>
              <a:r>
                <a:rPr lang="en-US" sz="1400" dirty="0" smtClean="0">
                  <a:solidFill>
                    <a:srgbClr val="FF0000"/>
                  </a:solidFill>
                </a:rPr>
                <a:t>IR-</a:t>
              </a:r>
              <a:r>
                <a:rPr lang="en-US" sz="1400" dirty="0" err="1" smtClean="0">
                  <a:solidFill>
                    <a:srgbClr val="FF0000"/>
                  </a:solidFill>
                </a:rPr>
                <a:t>Alu</a:t>
              </a:r>
              <a:endParaRPr lang="en-US" sz="1400" dirty="0">
                <a:solidFill>
                  <a:srgbClr val="FF0000"/>
                </a:solidFill>
              </a:endParaRPr>
            </a:p>
          </p:txBody>
        </p:sp>
        <p:sp>
          <p:nvSpPr>
            <p:cNvPr id="67" name="Rectangle 66"/>
            <p:cNvSpPr/>
            <p:nvPr/>
          </p:nvSpPr>
          <p:spPr>
            <a:xfrm>
              <a:off x="4550543" y="5972151"/>
              <a:ext cx="815117" cy="203704"/>
            </a:xfrm>
            <a:prstGeom prst="rect">
              <a:avLst/>
            </a:prstGeom>
            <a:solidFill>
              <a:schemeClr val="tx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5366410" y="5972151"/>
              <a:ext cx="815117" cy="203704"/>
            </a:xfrm>
            <a:prstGeom prst="rect">
              <a:avLst/>
            </a:prstGeom>
            <a:solidFill>
              <a:schemeClr val="tx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p:cNvSpPr txBox="1"/>
            <p:nvPr/>
          </p:nvSpPr>
          <p:spPr>
            <a:xfrm>
              <a:off x="4575408" y="6175855"/>
              <a:ext cx="791002" cy="307777"/>
            </a:xfrm>
            <a:prstGeom prst="rect">
              <a:avLst/>
            </a:prstGeom>
          </p:spPr>
          <p:txBody>
            <a:bodyPr vert="horz" wrap="square" lIns="91440" tIns="45720" rIns="91440" bIns="45720" rtlCol="0" anchor="ctr">
              <a:spAutoFit/>
            </a:bodyPr>
            <a:lstStyle>
              <a:defPPr>
                <a:defRPr lang="en-US"/>
              </a:defPPr>
              <a:lvl1pPr algn="ctr">
                <a:spcBef>
                  <a:spcPct val="0"/>
                </a:spcBef>
                <a:defRPr sz="1600">
                  <a:latin typeface="Trebuchet MS" panose="020B0603020202020204" pitchFamily="34" charset="0"/>
                </a:defRPr>
              </a:lvl1pPr>
            </a:lstStyle>
            <a:p>
              <a:r>
                <a:rPr lang="en-US" sz="1400" dirty="0"/>
                <a:t>exon 1</a:t>
              </a:r>
            </a:p>
          </p:txBody>
        </p:sp>
        <p:sp>
          <p:nvSpPr>
            <p:cNvPr id="71" name="TextBox 70"/>
            <p:cNvSpPr txBox="1"/>
            <p:nvPr/>
          </p:nvSpPr>
          <p:spPr>
            <a:xfrm>
              <a:off x="5365660" y="6175855"/>
              <a:ext cx="791002" cy="307777"/>
            </a:xfrm>
            <a:prstGeom prst="rect">
              <a:avLst/>
            </a:prstGeom>
          </p:spPr>
          <p:txBody>
            <a:bodyPr vert="horz" wrap="square" lIns="91440" tIns="45720" rIns="91440" bIns="45720" rtlCol="0" anchor="ctr">
              <a:spAutoFit/>
            </a:bodyPr>
            <a:lstStyle>
              <a:defPPr>
                <a:defRPr lang="en-US"/>
              </a:defPPr>
              <a:lvl1pPr algn="ctr">
                <a:spcBef>
                  <a:spcPct val="0"/>
                </a:spcBef>
                <a:defRPr sz="1600">
                  <a:latin typeface="Trebuchet MS" panose="020B0603020202020204" pitchFamily="34" charset="0"/>
                </a:defRPr>
              </a:lvl1pPr>
            </a:lstStyle>
            <a:p>
              <a:r>
                <a:rPr lang="en-US" sz="1400" dirty="0"/>
                <a:t>exon </a:t>
              </a:r>
              <a:r>
                <a:rPr lang="en-US" sz="1400" dirty="0" smtClean="0"/>
                <a:t>3</a:t>
              </a:r>
              <a:endParaRPr lang="en-US" sz="1400" dirty="0"/>
            </a:p>
          </p:txBody>
        </p:sp>
        <p:sp>
          <p:nvSpPr>
            <p:cNvPr id="72" name="Donut 71"/>
            <p:cNvSpPr/>
            <p:nvPr/>
          </p:nvSpPr>
          <p:spPr>
            <a:xfrm>
              <a:off x="5073237" y="4876298"/>
              <a:ext cx="545754" cy="574887"/>
            </a:xfrm>
            <a:prstGeom prst="donut">
              <a:avLst>
                <a:gd name="adj" fmla="val 17220"/>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TextBox 72"/>
            <p:cNvSpPr txBox="1"/>
            <p:nvPr/>
          </p:nvSpPr>
          <p:spPr>
            <a:xfrm>
              <a:off x="4590862" y="4479031"/>
              <a:ext cx="1512004" cy="307777"/>
            </a:xfrm>
            <a:prstGeom prst="rect">
              <a:avLst/>
            </a:prstGeom>
          </p:spPr>
          <p:txBody>
            <a:bodyPr vert="horz" wrap="square" lIns="91440" tIns="45720" rIns="91440" bIns="45720" rtlCol="0" anchor="ctr">
              <a:spAutoFit/>
            </a:bodyPr>
            <a:lstStyle>
              <a:defPPr>
                <a:defRPr lang="en-US"/>
              </a:defPPr>
              <a:lvl1pPr algn="ctr">
                <a:spcBef>
                  <a:spcPct val="0"/>
                </a:spcBef>
                <a:defRPr sz="1600">
                  <a:latin typeface="Trebuchet MS" panose="020B0603020202020204" pitchFamily="34" charset="0"/>
                </a:defRPr>
              </a:lvl1pPr>
            </a:lstStyle>
            <a:p>
              <a:r>
                <a:rPr lang="en-US" sz="1400" dirty="0" smtClean="0"/>
                <a:t>Circular RNA</a:t>
              </a:r>
              <a:endParaRPr lang="en-US" sz="1400" dirty="0"/>
            </a:p>
          </p:txBody>
        </p:sp>
        <p:sp>
          <p:nvSpPr>
            <p:cNvPr id="74" name="TextBox 73"/>
            <p:cNvSpPr txBox="1"/>
            <p:nvPr/>
          </p:nvSpPr>
          <p:spPr>
            <a:xfrm>
              <a:off x="4275992" y="5069473"/>
              <a:ext cx="791002" cy="307777"/>
            </a:xfrm>
            <a:prstGeom prst="rect">
              <a:avLst/>
            </a:prstGeom>
          </p:spPr>
          <p:txBody>
            <a:bodyPr vert="horz" wrap="square" lIns="91440" tIns="45720" rIns="91440" bIns="45720" rtlCol="0" anchor="ctr">
              <a:spAutoFit/>
            </a:bodyPr>
            <a:lstStyle>
              <a:defPPr>
                <a:defRPr lang="en-US"/>
              </a:defPPr>
              <a:lvl1pPr algn="ctr">
                <a:spcBef>
                  <a:spcPct val="0"/>
                </a:spcBef>
                <a:defRPr sz="1600">
                  <a:latin typeface="Trebuchet MS" panose="020B0603020202020204" pitchFamily="34" charset="0"/>
                </a:defRPr>
              </a:lvl1pPr>
            </a:lstStyle>
            <a:p>
              <a:r>
                <a:rPr lang="en-US" sz="1400" dirty="0"/>
                <a:t>exon </a:t>
              </a:r>
              <a:r>
                <a:rPr lang="en-US" sz="1400" dirty="0" smtClean="0"/>
                <a:t>2</a:t>
              </a:r>
              <a:endParaRPr lang="en-US" sz="1400" dirty="0"/>
            </a:p>
          </p:txBody>
        </p:sp>
        <p:cxnSp>
          <p:nvCxnSpPr>
            <p:cNvPr id="76" name="Straight Connector 75"/>
            <p:cNvCxnSpPr/>
            <p:nvPr/>
          </p:nvCxnSpPr>
          <p:spPr>
            <a:xfrm>
              <a:off x="5346864" y="4876298"/>
              <a:ext cx="0" cy="108000"/>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77" name="Oval 76"/>
            <p:cNvSpPr/>
            <p:nvPr/>
          </p:nvSpPr>
          <p:spPr>
            <a:xfrm>
              <a:off x="5972071" y="2269258"/>
              <a:ext cx="957289" cy="477474"/>
            </a:xfrm>
            <a:prstGeom prst="ellipse">
              <a:avLst/>
            </a:prstGeom>
            <a:gradFill flip="none" rotWithShape="1">
              <a:gsLst>
                <a:gs pos="0">
                  <a:srgbClr val="52556E"/>
                </a:gs>
                <a:gs pos="100000">
                  <a:srgbClr val="FFFFFF"/>
                </a:gs>
              </a:gsLst>
              <a:lin ang="3780000" scaled="0"/>
              <a:tileRect/>
            </a:gradFill>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78" name="TextBox 77"/>
            <p:cNvSpPr txBox="1"/>
            <p:nvPr/>
          </p:nvSpPr>
          <p:spPr>
            <a:xfrm>
              <a:off x="5963129" y="2303633"/>
              <a:ext cx="975699" cy="369332"/>
            </a:xfrm>
            <a:prstGeom prst="rect">
              <a:avLst/>
            </a:prstGeom>
          </p:spPr>
          <p:txBody>
            <a:bodyPr vert="horz" wrap="square" lIns="91440" tIns="45720" rIns="91440" bIns="45720" rtlCol="0" anchor="ctr">
              <a:spAutoFit/>
            </a:bodyPr>
            <a:lstStyle>
              <a:defPPr>
                <a:defRPr lang="en-US"/>
              </a:defPPr>
              <a:lvl1pPr algn="ctr">
                <a:spcBef>
                  <a:spcPct val="0"/>
                </a:spcBef>
                <a:defRPr sz="1600">
                  <a:latin typeface="Trebuchet MS" panose="020B0603020202020204" pitchFamily="34" charset="0"/>
                </a:defRPr>
              </a:lvl1pPr>
            </a:lstStyle>
            <a:p>
              <a:r>
                <a:rPr lang="en-US" sz="1800" b="1" dirty="0" smtClean="0">
                  <a:solidFill>
                    <a:srgbClr val="0000FF"/>
                  </a:solidFill>
                </a:rPr>
                <a:t>DHX9</a:t>
              </a:r>
              <a:endParaRPr lang="en-US" sz="1800" b="1" dirty="0">
                <a:solidFill>
                  <a:srgbClr val="0000FF"/>
                </a:solidFill>
              </a:endParaRPr>
            </a:p>
          </p:txBody>
        </p:sp>
        <p:sp>
          <p:nvSpPr>
            <p:cNvPr id="80" name="TextBox 79"/>
            <p:cNvSpPr txBox="1"/>
            <p:nvPr/>
          </p:nvSpPr>
          <p:spPr>
            <a:xfrm>
              <a:off x="7079571" y="4648447"/>
              <a:ext cx="1367232" cy="307777"/>
            </a:xfrm>
            <a:prstGeom prst="rect">
              <a:avLst/>
            </a:prstGeom>
          </p:spPr>
          <p:txBody>
            <a:bodyPr vert="horz" wrap="square" lIns="91440" tIns="45720" rIns="91440" bIns="45720" rtlCol="0" anchor="ctr">
              <a:spAutoFit/>
            </a:bodyPr>
            <a:lstStyle>
              <a:defPPr>
                <a:defRPr lang="en-US"/>
              </a:defPPr>
              <a:lvl1pPr algn="ctr">
                <a:spcBef>
                  <a:spcPct val="0"/>
                </a:spcBef>
                <a:defRPr sz="1600">
                  <a:latin typeface="Trebuchet MS" panose="020B0603020202020204" pitchFamily="34" charset="0"/>
                </a:defRPr>
              </a:lvl1pPr>
            </a:lstStyle>
            <a:p>
              <a:r>
                <a:rPr lang="en-US" sz="1400" dirty="0" smtClean="0"/>
                <a:t>self </a:t>
              </a:r>
              <a:r>
                <a:rPr lang="en-US" sz="1400" dirty="0" err="1" smtClean="0"/>
                <a:t>dsRNA</a:t>
              </a:r>
              <a:endParaRPr lang="en-US" sz="1400" dirty="0"/>
            </a:p>
          </p:txBody>
        </p:sp>
        <p:pic>
          <p:nvPicPr>
            <p:cNvPr id="81" name="Picture 80"/>
            <p:cNvPicPr>
              <a:picLocks noChangeAspect="1"/>
            </p:cNvPicPr>
            <p:nvPr/>
          </p:nvPicPr>
          <p:blipFill>
            <a:blip r:embed="rId4"/>
            <a:stretch>
              <a:fillRect/>
            </a:stretch>
          </p:blipFill>
          <p:spPr>
            <a:xfrm rot="10800000">
              <a:off x="6726138" y="5178658"/>
              <a:ext cx="2081263" cy="338554"/>
            </a:xfrm>
            <a:prstGeom prst="rect">
              <a:avLst/>
            </a:prstGeom>
          </p:spPr>
        </p:pic>
        <p:sp>
          <p:nvSpPr>
            <p:cNvPr id="83" name="TextBox 82"/>
            <p:cNvSpPr txBox="1"/>
            <p:nvPr/>
          </p:nvSpPr>
          <p:spPr>
            <a:xfrm>
              <a:off x="4967483" y="5354251"/>
              <a:ext cx="791002" cy="646331"/>
            </a:xfrm>
            <a:prstGeom prst="rect">
              <a:avLst/>
            </a:prstGeom>
          </p:spPr>
          <p:txBody>
            <a:bodyPr vert="horz" wrap="square" lIns="91440" tIns="45720" rIns="91440" bIns="45720" rtlCol="0" anchor="ctr">
              <a:spAutoFit/>
            </a:bodyPr>
            <a:lstStyle>
              <a:defPPr>
                <a:defRPr lang="en-US"/>
              </a:defPPr>
              <a:lvl1pPr algn="ctr">
                <a:spcBef>
                  <a:spcPct val="0"/>
                </a:spcBef>
                <a:defRPr sz="1600">
                  <a:latin typeface="Trebuchet MS" panose="020B0603020202020204" pitchFamily="34" charset="0"/>
                </a:defRPr>
              </a:lvl1pPr>
            </a:lstStyle>
            <a:p>
              <a:r>
                <a:rPr lang="en-US" sz="3600" dirty="0" smtClean="0"/>
                <a:t>+</a:t>
              </a:r>
              <a:endParaRPr lang="en-US" sz="3600" dirty="0"/>
            </a:p>
          </p:txBody>
        </p:sp>
        <p:sp>
          <p:nvSpPr>
            <p:cNvPr id="85" name="TextBox 84"/>
            <p:cNvSpPr txBox="1"/>
            <p:nvPr/>
          </p:nvSpPr>
          <p:spPr>
            <a:xfrm>
              <a:off x="5411634" y="890919"/>
              <a:ext cx="1848248" cy="369332"/>
            </a:xfrm>
            <a:prstGeom prst="rect">
              <a:avLst/>
            </a:prstGeom>
          </p:spPr>
          <p:txBody>
            <a:bodyPr vert="horz" wrap="square" lIns="91440" tIns="45720" rIns="91440" bIns="45720" rtlCol="0" anchor="ctr">
              <a:spAutoFit/>
            </a:bodyPr>
            <a:lstStyle>
              <a:defPPr>
                <a:defRPr lang="en-US"/>
              </a:defPPr>
              <a:lvl1pPr algn="ctr">
                <a:spcBef>
                  <a:spcPct val="0"/>
                </a:spcBef>
                <a:defRPr sz="1600">
                  <a:latin typeface="Trebuchet MS" panose="020B0603020202020204" pitchFamily="34" charset="0"/>
                </a:defRPr>
              </a:lvl1pPr>
            </a:lstStyle>
            <a:p>
              <a:r>
                <a:rPr lang="en-US" sz="1800" dirty="0" smtClean="0"/>
                <a:t>Mammalian</a:t>
              </a:r>
              <a:endParaRPr lang="en-US" sz="1800" dirty="0"/>
            </a:p>
          </p:txBody>
        </p:sp>
        <p:cxnSp>
          <p:nvCxnSpPr>
            <p:cNvPr id="4" name="Straight Connector 3"/>
            <p:cNvCxnSpPr/>
            <p:nvPr/>
          </p:nvCxnSpPr>
          <p:spPr>
            <a:xfrm>
              <a:off x="6396347" y="3775581"/>
              <a:ext cx="0" cy="611995"/>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rot="5400000">
              <a:off x="6396347" y="4178358"/>
              <a:ext cx="0" cy="407523"/>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084724461"/>
      </p:ext>
    </p:extLst>
  </p:cSld>
  <p:clrMapOvr>
    <a:masterClrMapping/>
  </p:clrMapOvr>
  <mc:AlternateContent xmlns:mc="http://schemas.openxmlformats.org/markup-compatibility/2006" xmlns:p14="http://schemas.microsoft.com/office/powerpoint/2010/main">
    <mc:Choice Requires="p14">
      <p:transition spd="slow" p14:dur="2000" advTm="21595"/>
    </mc:Choice>
    <mc:Fallback xmlns="">
      <p:transition xmlns:p14="http://schemas.microsoft.com/office/powerpoint/2010/main" spd="slow" advTm="21595"/>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707792" y="819671"/>
            <a:ext cx="7945464" cy="2169332"/>
            <a:chOff x="707792" y="655055"/>
            <a:chExt cx="7945464" cy="2169332"/>
          </a:xfrm>
        </p:grpSpPr>
        <p:pic>
          <p:nvPicPr>
            <p:cNvPr id="11" name="Picture 10" descr="cddp-hela-dhx9-g3bp1-1_c1+2+3.tif"/>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53256" y="1024387"/>
              <a:ext cx="1800000" cy="1800000"/>
            </a:xfrm>
            <a:prstGeom prst="rect">
              <a:avLst/>
            </a:prstGeom>
            <a:ln>
              <a:solidFill>
                <a:schemeClr val="bg1"/>
              </a:solidFill>
            </a:ln>
          </p:spPr>
        </p:pic>
        <p:pic>
          <p:nvPicPr>
            <p:cNvPr id="12" name="Picture 11" descr="cddp-hela-dhx9-g3bp1-1_c1.tif"/>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53256" y="1024387"/>
              <a:ext cx="1800000" cy="1800000"/>
            </a:xfrm>
            <a:prstGeom prst="rect">
              <a:avLst/>
            </a:prstGeom>
            <a:ln>
              <a:solidFill>
                <a:schemeClr val="bg1"/>
              </a:solidFill>
            </a:ln>
          </p:spPr>
        </p:pic>
        <p:pic>
          <p:nvPicPr>
            <p:cNvPr id="13" name="Picture 12" descr="cddp-hela-dhx9-g3bp1-1_c2.tif"/>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253256" y="1024387"/>
              <a:ext cx="1800000" cy="1800000"/>
            </a:xfrm>
            <a:prstGeom prst="rect">
              <a:avLst/>
            </a:prstGeom>
            <a:ln>
              <a:solidFill>
                <a:schemeClr val="bg1"/>
              </a:solidFill>
            </a:ln>
          </p:spPr>
        </p:pic>
        <p:pic>
          <p:nvPicPr>
            <p:cNvPr id="16" name="Picture 15" descr="cddp-hela-dhx9-g3bp1-1_c3.tif"/>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53256" y="1024387"/>
              <a:ext cx="1800000" cy="1800000"/>
            </a:xfrm>
            <a:prstGeom prst="rect">
              <a:avLst/>
            </a:prstGeom>
            <a:ln>
              <a:solidFill>
                <a:schemeClr val="bg1"/>
              </a:solidFill>
            </a:ln>
          </p:spPr>
        </p:pic>
        <p:sp>
          <p:nvSpPr>
            <p:cNvPr id="35" name="矩形 22">
              <a:extLst>
                <a:ext uri="{FF2B5EF4-FFF2-40B4-BE49-F238E27FC236}">
                  <a16:creationId xmlns="" xmlns:a16="http://schemas.microsoft.com/office/drawing/2014/main" id="{F18AC55F-B1D6-4550-94DE-A2259FE05588}"/>
                </a:ext>
              </a:extLst>
            </p:cNvPr>
            <p:cNvSpPr/>
            <p:nvPr/>
          </p:nvSpPr>
          <p:spPr>
            <a:xfrm>
              <a:off x="1453256" y="674164"/>
              <a:ext cx="1800001" cy="369332"/>
            </a:xfrm>
            <a:prstGeom prst="rect">
              <a:avLst/>
            </a:prstGeom>
          </p:spPr>
          <p:txBody>
            <a:bodyPr wrap="square">
              <a:spAutoFit/>
            </a:bodyPr>
            <a:lstStyle/>
            <a:p>
              <a:pPr algn="ctr"/>
              <a:r>
                <a:rPr lang="en-US" altLang="zh-CN" b="1" i="1" dirty="0">
                  <a:solidFill>
                    <a:srgbClr val="FF0000"/>
                  </a:solidFill>
                  <a:latin typeface="Trebuchet MS" panose="020B0603020202020204" pitchFamily="34" charset="0"/>
                </a:rPr>
                <a:t>DHX9</a:t>
              </a:r>
              <a:endParaRPr lang="zh-CN" altLang="en-US" b="1" i="1" dirty="0">
                <a:solidFill>
                  <a:srgbClr val="FF0000"/>
                </a:solidFill>
                <a:latin typeface="Trebuchet MS" panose="020B0603020202020204" pitchFamily="34" charset="0"/>
              </a:endParaRPr>
            </a:p>
          </p:txBody>
        </p:sp>
        <p:sp>
          <p:nvSpPr>
            <p:cNvPr id="36" name="矩形 23">
              <a:extLst>
                <a:ext uri="{FF2B5EF4-FFF2-40B4-BE49-F238E27FC236}">
                  <a16:creationId xmlns="" xmlns:a16="http://schemas.microsoft.com/office/drawing/2014/main" id="{A62C170F-F8F0-4FEC-88A2-C0DC181F27ED}"/>
                </a:ext>
              </a:extLst>
            </p:cNvPr>
            <p:cNvSpPr/>
            <p:nvPr/>
          </p:nvSpPr>
          <p:spPr>
            <a:xfrm>
              <a:off x="3419077" y="674164"/>
              <a:ext cx="1800001" cy="369332"/>
            </a:xfrm>
            <a:prstGeom prst="rect">
              <a:avLst/>
            </a:prstGeom>
          </p:spPr>
          <p:txBody>
            <a:bodyPr wrap="square">
              <a:spAutoFit/>
            </a:bodyPr>
            <a:lstStyle/>
            <a:p>
              <a:pPr algn="ctr"/>
              <a:r>
                <a:rPr lang="en-US" altLang="zh-CN" b="1" i="1" dirty="0" smtClean="0">
                  <a:solidFill>
                    <a:srgbClr val="00B050"/>
                  </a:solidFill>
                  <a:latin typeface="Trebuchet MS" panose="020B0603020202020204" pitchFamily="34" charset="0"/>
                </a:rPr>
                <a:t>G3BP1</a:t>
              </a:r>
            </a:p>
          </p:txBody>
        </p:sp>
        <p:sp>
          <p:nvSpPr>
            <p:cNvPr id="37" name="矩形 24">
              <a:extLst>
                <a:ext uri="{FF2B5EF4-FFF2-40B4-BE49-F238E27FC236}">
                  <a16:creationId xmlns="" xmlns:a16="http://schemas.microsoft.com/office/drawing/2014/main" id="{3822BBB6-A9E3-49D6-BD62-5D01F3958FF4}"/>
                </a:ext>
              </a:extLst>
            </p:cNvPr>
            <p:cNvSpPr/>
            <p:nvPr/>
          </p:nvSpPr>
          <p:spPr>
            <a:xfrm>
              <a:off x="5309398" y="674164"/>
              <a:ext cx="1800001" cy="369332"/>
            </a:xfrm>
            <a:prstGeom prst="rect">
              <a:avLst/>
            </a:prstGeom>
          </p:spPr>
          <p:txBody>
            <a:bodyPr wrap="square">
              <a:spAutoFit/>
            </a:bodyPr>
            <a:lstStyle/>
            <a:p>
              <a:pPr algn="ctr"/>
              <a:r>
                <a:rPr lang="en-US" altLang="zh-CN" b="1" i="1" dirty="0">
                  <a:solidFill>
                    <a:srgbClr val="0070C0"/>
                  </a:solidFill>
                  <a:latin typeface="Trebuchet MS" panose="020B0603020202020204" pitchFamily="34" charset="0"/>
                </a:rPr>
                <a:t>DAPI</a:t>
              </a:r>
              <a:endParaRPr lang="zh-CN" altLang="en-US" b="1" i="1" dirty="0">
                <a:solidFill>
                  <a:srgbClr val="0070C0"/>
                </a:solidFill>
                <a:latin typeface="Trebuchet MS" panose="020B0603020202020204" pitchFamily="34" charset="0"/>
              </a:endParaRPr>
            </a:p>
          </p:txBody>
        </p:sp>
        <p:sp>
          <p:nvSpPr>
            <p:cNvPr id="38" name="矩形 25">
              <a:extLst>
                <a:ext uri="{FF2B5EF4-FFF2-40B4-BE49-F238E27FC236}">
                  <a16:creationId xmlns="" xmlns:a16="http://schemas.microsoft.com/office/drawing/2014/main" id="{FD067541-4C22-483E-BB4F-D4B64F076456}"/>
                </a:ext>
              </a:extLst>
            </p:cNvPr>
            <p:cNvSpPr/>
            <p:nvPr/>
          </p:nvSpPr>
          <p:spPr>
            <a:xfrm>
              <a:off x="6853255" y="655055"/>
              <a:ext cx="1800001" cy="369332"/>
            </a:xfrm>
            <a:prstGeom prst="rect">
              <a:avLst/>
            </a:prstGeom>
          </p:spPr>
          <p:txBody>
            <a:bodyPr wrap="square">
              <a:spAutoFit/>
            </a:bodyPr>
            <a:lstStyle/>
            <a:p>
              <a:pPr algn="ctr"/>
              <a:r>
                <a:rPr lang="en-US" altLang="zh-CN" b="1" i="1" dirty="0">
                  <a:latin typeface="Trebuchet MS" panose="020B0603020202020204" pitchFamily="34" charset="0"/>
                </a:rPr>
                <a:t>Merge</a:t>
              </a:r>
              <a:endParaRPr lang="zh-CN" altLang="en-US" b="1" i="1" dirty="0">
                <a:latin typeface="Trebuchet MS" panose="020B0603020202020204" pitchFamily="34" charset="0"/>
              </a:endParaRPr>
            </a:p>
          </p:txBody>
        </p:sp>
        <p:sp>
          <p:nvSpPr>
            <p:cNvPr id="39" name="矩形 26">
              <a:extLst>
                <a:ext uri="{FF2B5EF4-FFF2-40B4-BE49-F238E27FC236}">
                  <a16:creationId xmlns="" xmlns:a16="http://schemas.microsoft.com/office/drawing/2014/main" id="{100A8223-4EE0-440E-98A9-021D6B48C18E}"/>
                </a:ext>
              </a:extLst>
            </p:cNvPr>
            <p:cNvSpPr/>
            <p:nvPr/>
          </p:nvSpPr>
          <p:spPr>
            <a:xfrm>
              <a:off x="707792" y="1740330"/>
              <a:ext cx="720069" cy="369332"/>
            </a:xfrm>
            <a:prstGeom prst="rect">
              <a:avLst/>
            </a:prstGeom>
          </p:spPr>
          <p:txBody>
            <a:bodyPr wrap="none">
              <a:spAutoFit/>
            </a:bodyPr>
            <a:lstStyle/>
            <a:p>
              <a:pPr algn="r"/>
              <a:r>
                <a:rPr lang="en-US" altLang="zh-CN" b="1" i="1" dirty="0" smtClean="0">
                  <a:latin typeface="Trebuchet MS" panose="020B0603020202020204" pitchFamily="34" charset="0"/>
                </a:rPr>
                <a:t>UVC</a:t>
              </a:r>
              <a:endParaRPr lang="zh-CN" altLang="en-US" b="1" i="1" dirty="0">
                <a:latin typeface="Trebuchet MS" panose="020B0603020202020204" pitchFamily="34" charset="0"/>
              </a:endParaRPr>
            </a:p>
          </p:txBody>
        </p:sp>
      </p:grpSp>
      <p:sp>
        <p:nvSpPr>
          <p:cNvPr id="23" name="文本框 11">
            <a:extLst>
              <a:ext uri="{FF2B5EF4-FFF2-40B4-BE49-F238E27FC236}">
                <a16:creationId xmlns:a16="http://schemas.microsoft.com/office/drawing/2014/main" xmlns="" id="{9BBDCBC0-DA5E-46EA-8B0F-97D3D0484706}"/>
              </a:ext>
            </a:extLst>
          </p:cNvPr>
          <p:cNvSpPr txBox="1"/>
          <p:nvPr/>
        </p:nvSpPr>
        <p:spPr>
          <a:xfrm>
            <a:off x="8584833" y="6550223"/>
            <a:ext cx="559167" cy="307777"/>
          </a:xfrm>
          <a:prstGeom prst="rect">
            <a:avLst/>
          </a:prstGeom>
          <a:noFill/>
        </p:spPr>
        <p:txBody>
          <a:bodyPr wrap="none" rtlCol="0">
            <a:spAutoFit/>
          </a:bodyPr>
          <a:lstStyle/>
          <a:p>
            <a:r>
              <a:rPr lang="en-US" altLang="zh-CN" sz="1400" b="1" dirty="0">
                <a:latin typeface="Trebuchet MS" panose="020B0603020202020204" pitchFamily="34" charset="0"/>
              </a:rPr>
              <a:t>Hela</a:t>
            </a:r>
            <a:endParaRPr lang="zh-CN" altLang="en-US" sz="1400" b="1" dirty="0">
              <a:latin typeface="Trebuchet MS" panose="020B0603020202020204" pitchFamily="34" charset="0"/>
            </a:endParaRPr>
          </a:p>
        </p:txBody>
      </p:sp>
      <p:sp>
        <p:nvSpPr>
          <p:cNvPr id="3" name="Rectangle 2"/>
          <p:cNvSpPr/>
          <p:nvPr/>
        </p:nvSpPr>
        <p:spPr>
          <a:xfrm>
            <a:off x="3419077" y="3521728"/>
            <a:ext cx="2329899" cy="369332"/>
          </a:xfrm>
          <a:prstGeom prst="rect">
            <a:avLst/>
          </a:prstGeom>
        </p:spPr>
        <p:txBody>
          <a:bodyPr wrap="none">
            <a:spAutoFit/>
          </a:bodyPr>
          <a:lstStyle/>
          <a:p>
            <a:pPr algn="ctr"/>
            <a:r>
              <a:rPr lang="en-US" altLang="zh-CN" i="1" dirty="0">
                <a:solidFill>
                  <a:srgbClr val="000000"/>
                </a:solidFill>
                <a:latin typeface="Trebuchet MS" panose="020B0603020202020204" pitchFamily="34" charset="0"/>
              </a:rPr>
              <a:t>G3BP1: a SG marker</a:t>
            </a:r>
            <a:endParaRPr lang="zh-CN" altLang="en-US" i="1" dirty="0">
              <a:solidFill>
                <a:srgbClr val="000000"/>
              </a:solidFill>
              <a:latin typeface="Trebuchet MS" panose="020B0603020202020204" pitchFamily="34" charset="0"/>
            </a:endParaRPr>
          </a:p>
        </p:txBody>
      </p:sp>
      <p:grpSp>
        <p:nvGrpSpPr>
          <p:cNvPr id="4" name="Group 3"/>
          <p:cNvGrpSpPr/>
          <p:nvPr/>
        </p:nvGrpSpPr>
        <p:grpSpPr>
          <a:xfrm>
            <a:off x="298146" y="2989003"/>
            <a:ext cx="8355111" cy="1800000"/>
            <a:chOff x="298146" y="2824387"/>
            <a:chExt cx="8355111" cy="1800000"/>
          </a:xfrm>
        </p:grpSpPr>
        <p:pic>
          <p:nvPicPr>
            <p:cNvPr id="40" name="图片 8">
              <a:extLst>
                <a:ext uri="{FF2B5EF4-FFF2-40B4-BE49-F238E27FC236}">
                  <a16:creationId xmlns:a16="http://schemas.microsoft.com/office/drawing/2014/main" xmlns="" id="{8B1FB768-9CDD-427F-A4C6-5EDF6E1D6DD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853257" y="2824387"/>
              <a:ext cx="1800000" cy="1800000"/>
            </a:xfrm>
            <a:prstGeom prst="rect">
              <a:avLst/>
            </a:prstGeom>
            <a:ln>
              <a:solidFill>
                <a:schemeClr val="bg1"/>
              </a:solidFill>
            </a:ln>
          </p:spPr>
        </p:pic>
        <p:pic>
          <p:nvPicPr>
            <p:cNvPr id="41" name="图片 4">
              <a:extLst>
                <a:ext uri="{FF2B5EF4-FFF2-40B4-BE49-F238E27FC236}">
                  <a16:creationId xmlns:a16="http://schemas.microsoft.com/office/drawing/2014/main" xmlns="" id="{CD2E7B0D-3641-4398-8FB8-9647C13DA62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053257" y="2824387"/>
              <a:ext cx="1800000" cy="1800000"/>
            </a:xfrm>
            <a:prstGeom prst="rect">
              <a:avLst/>
            </a:prstGeom>
            <a:ln>
              <a:solidFill>
                <a:schemeClr val="bg1"/>
              </a:solidFill>
            </a:ln>
          </p:spPr>
        </p:pic>
        <p:pic>
          <p:nvPicPr>
            <p:cNvPr id="42" name="图片 6">
              <a:extLst>
                <a:ext uri="{FF2B5EF4-FFF2-40B4-BE49-F238E27FC236}">
                  <a16:creationId xmlns:a16="http://schemas.microsoft.com/office/drawing/2014/main" xmlns="" id="{124DBB3E-FE9C-4247-BE1E-FB6E477B0197}"/>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453257" y="2824387"/>
              <a:ext cx="1800000" cy="1800000"/>
            </a:xfrm>
            <a:prstGeom prst="rect">
              <a:avLst/>
            </a:prstGeom>
            <a:ln>
              <a:solidFill>
                <a:schemeClr val="bg1"/>
              </a:solidFill>
            </a:ln>
          </p:spPr>
        </p:pic>
        <p:pic>
          <p:nvPicPr>
            <p:cNvPr id="43" name="图片 10">
              <a:extLst>
                <a:ext uri="{FF2B5EF4-FFF2-40B4-BE49-F238E27FC236}">
                  <a16:creationId xmlns:a16="http://schemas.microsoft.com/office/drawing/2014/main" xmlns="" id="{4EB0351F-CB17-47F9-B1B1-0FC12CA27A18}"/>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253257" y="2824387"/>
              <a:ext cx="1800000" cy="1800000"/>
            </a:xfrm>
            <a:prstGeom prst="rect">
              <a:avLst/>
            </a:prstGeom>
            <a:ln>
              <a:solidFill>
                <a:schemeClr val="bg1"/>
              </a:solidFill>
            </a:ln>
          </p:spPr>
        </p:pic>
        <p:sp>
          <p:nvSpPr>
            <p:cNvPr id="48" name="矩形 26">
              <a:extLst>
                <a:ext uri="{FF2B5EF4-FFF2-40B4-BE49-F238E27FC236}">
                  <a16:creationId xmlns="" xmlns:a16="http://schemas.microsoft.com/office/drawing/2014/main" id="{100A8223-4EE0-440E-98A9-021D6B48C18E}"/>
                </a:ext>
              </a:extLst>
            </p:cNvPr>
            <p:cNvSpPr/>
            <p:nvPr/>
          </p:nvSpPr>
          <p:spPr>
            <a:xfrm>
              <a:off x="298146" y="3541778"/>
              <a:ext cx="1155111" cy="369332"/>
            </a:xfrm>
            <a:prstGeom prst="rect">
              <a:avLst/>
            </a:prstGeom>
          </p:spPr>
          <p:txBody>
            <a:bodyPr wrap="none">
              <a:spAutoFit/>
            </a:bodyPr>
            <a:lstStyle/>
            <a:p>
              <a:pPr algn="r"/>
              <a:r>
                <a:rPr lang="en-US" altLang="zh-CN" b="1" i="1" dirty="0" err="1" smtClean="0">
                  <a:latin typeface="Trebuchet MS" panose="020B0603020202020204" pitchFamily="34" charset="0"/>
                </a:rPr>
                <a:t>Arsenite</a:t>
              </a:r>
              <a:endParaRPr lang="zh-CN" altLang="en-US" b="1" i="1" dirty="0">
                <a:latin typeface="Trebuchet MS" panose="020B0603020202020204" pitchFamily="34" charset="0"/>
              </a:endParaRPr>
            </a:p>
          </p:txBody>
        </p:sp>
      </p:grpSp>
      <p:grpSp>
        <p:nvGrpSpPr>
          <p:cNvPr id="5" name="Group 4"/>
          <p:cNvGrpSpPr/>
          <p:nvPr/>
        </p:nvGrpSpPr>
        <p:grpSpPr>
          <a:xfrm>
            <a:off x="8141" y="4778935"/>
            <a:ext cx="8645116" cy="1800000"/>
            <a:chOff x="8141" y="4614319"/>
            <a:chExt cx="8645116" cy="1800000"/>
          </a:xfrm>
        </p:grpSpPr>
        <p:pic>
          <p:nvPicPr>
            <p:cNvPr id="44" name="图片 21">
              <a:extLst>
                <a:ext uri="{FF2B5EF4-FFF2-40B4-BE49-F238E27FC236}">
                  <a16:creationId xmlns:a16="http://schemas.microsoft.com/office/drawing/2014/main" xmlns="" id="{14DA3EF9-B779-4EE8-89F7-832F62BAD753}"/>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853257" y="4614319"/>
              <a:ext cx="1800000" cy="1800000"/>
            </a:xfrm>
            <a:prstGeom prst="rect">
              <a:avLst/>
            </a:prstGeom>
            <a:ln>
              <a:solidFill>
                <a:schemeClr val="bg1"/>
              </a:solidFill>
            </a:ln>
          </p:spPr>
        </p:pic>
        <p:pic>
          <p:nvPicPr>
            <p:cNvPr id="45" name="图片 17">
              <a:extLst>
                <a:ext uri="{FF2B5EF4-FFF2-40B4-BE49-F238E27FC236}">
                  <a16:creationId xmlns:a16="http://schemas.microsoft.com/office/drawing/2014/main" xmlns="" id="{419EA70F-5732-4965-8845-249593AE9C11}"/>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053257" y="4614319"/>
              <a:ext cx="1800000" cy="1800000"/>
            </a:xfrm>
            <a:prstGeom prst="rect">
              <a:avLst/>
            </a:prstGeom>
            <a:ln>
              <a:solidFill>
                <a:schemeClr val="bg1"/>
              </a:solidFill>
            </a:ln>
          </p:spPr>
        </p:pic>
        <p:pic>
          <p:nvPicPr>
            <p:cNvPr id="46" name="图片 19">
              <a:extLst>
                <a:ext uri="{FF2B5EF4-FFF2-40B4-BE49-F238E27FC236}">
                  <a16:creationId xmlns:a16="http://schemas.microsoft.com/office/drawing/2014/main" xmlns="" id="{9A22EBA3-196C-4E23-BC03-DB7A0DCF4F3A}"/>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453257" y="4614319"/>
              <a:ext cx="1800000" cy="1800000"/>
            </a:xfrm>
            <a:prstGeom prst="rect">
              <a:avLst/>
            </a:prstGeom>
            <a:ln>
              <a:solidFill>
                <a:schemeClr val="bg1"/>
              </a:solidFill>
            </a:ln>
          </p:spPr>
        </p:pic>
        <p:pic>
          <p:nvPicPr>
            <p:cNvPr id="47" name="图片 23">
              <a:extLst>
                <a:ext uri="{FF2B5EF4-FFF2-40B4-BE49-F238E27FC236}">
                  <a16:creationId xmlns:a16="http://schemas.microsoft.com/office/drawing/2014/main" xmlns="" id="{64A67079-8722-4AB8-8025-820D2F64876B}"/>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253257" y="4614319"/>
              <a:ext cx="1800000" cy="1800000"/>
            </a:xfrm>
            <a:prstGeom prst="rect">
              <a:avLst/>
            </a:prstGeom>
            <a:ln>
              <a:solidFill>
                <a:schemeClr val="bg1"/>
              </a:solidFill>
            </a:ln>
          </p:spPr>
        </p:pic>
        <p:sp>
          <p:nvSpPr>
            <p:cNvPr id="49" name="矩形 26">
              <a:extLst>
                <a:ext uri="{FF2B5EF4-FFF2-40B4-BE49-F238E27FC236}">
                  <a16:creationId xmlns="" xmlns:a16="http://schemas.microsoft.com/office/drawing/2014/main" id="{100A8223-4EE0-440E-98A9-021D6B48C18E}"/>
                </a:ext>
              </a:extLst>
            </p:cNvPr>
            <p:cNvSpPr/>
            <p:nvPr/>
          </p:nvSpPr>
          <p:spPr>
            <a:xfrm>
              <a:off x="8141" y="5333749"/>
              <a:ext cx="1445116" cy="369332"/>
            </a:xfrm>
            <a:prstGeom prst="rect">
              <a:avLst/>
            </a:prstGeom>
          </p:spPr>
          <p:txBody>
            <a:bodyPr wrap="none">
              <a:spAutoFit/>
            </a:bodyPr>
            <a:lstStyle/>
            <a:p>
              <a:pPr algn="r"/>
              <a:r>
                <a:rPr lang="en-US" altLang="zh-CN" b="1" i="1" dirty="0" smtClean="0">
                  <a:latin typeface="Trebuchet MS" panose="020B0603020202020204" pitchFamily="34" charset="0"/>
                </a:rPr>
                <a:t>Heat shock</a:t>
              </a:r>
              <a:endParaRPr lang="zh-CN" altLang="en-US" b="1" i="1" dirty="0">
                <a:latin typeface="Trebuchet MS" panose="020B0603020202020204" pitchFamily="34" charset="0"/>
              </a:endParaRPr>
            </a:p>
          </p:txBody>
        </p:sp>
      </p:grpSp>
      <p:sp>
        <p:nvSpPr>
          <p:cNvPr id="28" name="标题 1">
            <a:extLst>
              <a:ext uri="{FF2B5EF4-FFF2-40B4-BE49-F238E27FC236}">
                <a16:creationId xmlns:a16="http://schemas.microsoft.com/office/drawing/2014/main" xmlns="" id="{00F4A529-4D5B-4E85-A60F-72ECF97E789B}"/>
              </a:ext>
            </a:extLst>
          </p:cNvPr>
          <p:cNvSpPr>
            <a:spLocks noGrp="1"/>
          </p:cNvSpPr>
          <p:nvPr>
            <p:ph type="title"/>
          </p:nvPr>
        </p:nvSpPr>
        <p:spPr>
          <a:xfrm>
            <a:off x="135600" y="172756"/>
            <a:ext cx="8229600" cy="400110"/>
          </a:xfrm>
        </p:spPr>
        <p:txBody>
          <a:bodyPr vert="horz" wrap="square" lIns="91440" tIns="45720" rIns="91440" bIns="45720" rtlCol="0" anchor="ctr">
            <a:spAutoFit/>
          </a:bodyPr>
          <a:lstStyle/>
          <a:p>
            <a:pPr algn="l"/>
            <a:r>
              <a:rPr lang="en-US" altLang="zh-CN" sz="2000" b="1" i="1" dirty="0" smtClean="0">
                <a:latin typeface="Trebuchet MS" panose="020B0603020202020204" pitchFamily="34" charset="0"/>
                <a:ea typeface="+mn-ea"/>
                <a:cs typeface="+mn-cs"/>
              </a:rPr>
              <a:t>UVC induces cytoplasmic DHX9 granules</a:t>
            </a:r>
            <a:endParaRPr lang="zh-CN" altLang="en-US" sz="2000" b="1" i="1" dirty="0">
              <a:latin typeface="Trebuchet MS" panose="020B0603020202020204" pitchFamily="34" charset="0"/>
              <a:ea typeface="+mn-ea"/>
              <a:cs typeface="+mn-cs"/>
            </a:endParaRPr>
          </a:p>
        </p:txBody>
      </p:sp>
    </p:spTree>
    <p:custDataLst>
      <p:tags r:id="rId1"/>
    </p:custDataLst>
    <p:extLst>
      <p:ext uri="{BB962C8B-B14F-4D97-AF65-F5344CB8AC3E}">
        <p14:creationId xmlns:p14="http://schemas.microsoft.com/office/powerpoint/2010/main" val="3207476095"/>
      </p:ext>
    </p:extLst>
  </p:cSld>
  <p:clrMapOvr>
    <a:masterClrMapping/>
  </p:clrMapOvr>
  <mc:AlternateContent xmlns:mc="http://schemas.openxmlformats.org/markup-compatibility/2006" xmlns:p14="http://schemas.microsoft.com/office/powerpoint/2010/main">
    <mc:Choice Requires="p14">
      <p:transition spd="slow" p14:dur="2000" advTm="1420"/>
    </mc:Choice>
    <mc:Fallback xmlns="">
      <p:transition xmlns:p14="http://schemas.microsoft.com/office/powerpoint/2010/main" spd="slow" advTm="142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lu-F+R_c1+2+3.ti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94357" y="2995613"/>
            <a:ext cx="1800000" cy="1800000"/>
          </a:xfrm>
          <a:prstGeom prst="rect">
            <a:avLst/>
          </a:prstGeom>
          <a:ln>
            <a:solidFill>
              <a:srgbClr val="FFFFFF"/>
            </a:solidFill>
          </a:ln>
        </p:spPr>
      </p:pic>
      <p:sp>
        <p:nvSpPr>
          <p:cNvPr id="8" name="TextBox 7"/>
          <p:cNvSpPr txBox="1"/>
          <p:nvPr/>
        </p:nvSpPr>
        <p:spPr>
          <a:xfrm>
            <a:off x="525037" y="3697707"/>
            <a:ext cx="869320" cy="369332"/>
          </a:xfrm>
          <a:prstGeom prst="rect">
            <a:avLst/>
          </a:prstGeom>
        </p:spPr>
        <p:txBody>
          <a:bodyPr wrap="none">
            <a:spAutoFit/>
          </a:bodyPr>
          <a:lstStyle>
            <a:defPPr>
              <a:defRPr lang="en-US"/>
            </a:defPPr>
            <a:lvl1pPr algn="r">
              <a:defRPr b="1" i="1">
                <a:latin typeface="Trebuchet MS" panose="020B0603020202020204" pitchFamily="34" charset="0"/>
              </a:defRPr>
            </a:lvl1pPr>
          </a:lstStyle>
          <a:p>
            <a:r>
              <a:rPr lang="en-US" dirty="0"/>
              <a:t>IR-</a:t>
            </a:r>
            <a:r>
              <a:rPr lang="en-US" dirty="0" err="1"/>
              <a:t>Alu</a:t>
            </a:r>
            <a:endParaRPr lang="en-US" dirty="0"/>
          </a:p>
        </p:txBody>
      </p:sp>
      <p:pic>
        <p:nvPicPr>
          <p:cNvPr id="10" name="Picture 9" descr="pIC_c1+2+3.tif"/>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794357" y="1195613"/>
            <a:ext cx="1800000" cy="1800000"/>
          </a:xfrm>
          <a:prstGeom prst="rect">
            <a:avLst/>
          </a:prstGeom>
          <a:ln>
            <a:solidFill>
              <a:srgbClr val="FFFFFF"/>
            </a:solidFill>
          </a:ln>
        </p:spPr>
      </p:pic>
      <p:sp>
        <p:nvSpPr>
          <p:cNvPr id="13" name="TextBox 12"/>
          <p:cNvSpPr txBox="1"/>
          <p:nvPr/>
        </p:nvSpPr>
        <p:spPr>
          <a:xfrm>
            <a:off x="228381" y="1951465"/>
            <a:ext cx="1165976" cy="369332"/>
          </a:xfrm>
          <a:prstGeom prst="rect">
            <a:avLst/>
          </a:prstGeom>
        </p:spPr>
        <p:txBody>
          <a:bodyPr wrap="none">
            <a:spAutoFit/>
          </a:bodyPr>
          <a:lstStyle>
            <a:defPPr>
              <a:defRPr lang="en-US"/>
            </a:defPPr>
            <a:lvl1pPr algn="r">
              <a:defRPr b="1" i="1">
                <a:latin typeface="Trebuchet MS" panose="020B0603020202020204" pitchFamily="34" charset="0"/>
              </a:defRPr>
            </a:lvl1pPr>
          </a:lstStyle>
          <a:p>
            <a:r>
              <a:rPr lang="en-US" dirty="0"/>
              <a:t>poly(I:C)</a:t>
            </a:r>
          </a:p>
        </p:txBody>
      </p:sp>
      <p:pic>
        <p:nvPicPr>
          <p:cNvPr id="4" name="Picture 3" descr="Alu-F+R_c1.tif"/>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94357" y="2995613"/>
            <a:ext cx="1800000" cy="1800000"/>
          </a:xfrm>
          <a:prstGeom prst="rect">
            <a:avLst/>
          </a:prstGeom>
          <a:ln>
            <a:solidFill>
              <a:srgbClr val="FFFFFF"/>
            </a:solidFill>
          </a:ln>
        </p:spPr>
      </p:pic>
      <p:pic>
        <p:nvPicPr>
          <p:cNvPr id="6" name="Picture 5" descr="Alu-F+R_c2.tif"/>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394357" y="2995613"/>
            <a:ext cx="1800000" cy="1800000"/>
          </a:xfrm>
          <a:prstGeom prst="rect">
            <a:avLst/>
          </a:prstGeom>
          <a:ln>
            <a:solidFill>
              <a:srgbClr val="FFFFFF"/>
            </a:solidFill>
          </a:ln>
        </p:spPr>
      </p:pic>
      <p:pic>
        <p:nvPicPr>
          <p:cNvPr id="7" name="Picture 6" descr="Alu-F+R_c3.tif"/>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994357" y="2995613"/>
            <a:ext cx="1800000" cy="1800000"/>
          </a:xfrm>
          <a:prstGeom prst="rect">
            <a:avLst/>
          </a:prstGeom>
          <a:ln>
            <a:solidFill>
              <a:srgbClr val="FFFFFF"/>
            </a:solidFill>
          </a:ln>
        </p:spPr>
      </p:pic>
      <p:pic>
        <p:nvPicPr>
          <p:cNvPr id="9" name="Picture 8" descr="pIC_c1.tif"/>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194357" y="1195613"/>
            <a:ext cx="1800000" cy="1800000"/>
          </a:xfrm>
          <a:prstGeom prst="rect">
            <a:avLst/>
          </a:prstGeom>
          <a:ln>
            <a:solidFill>
              <a:srgbClr val="FFFFFF"/>
            </a:solidFill>
          </a:ln>
        </p:spPr>
      </p:pic>
      <p:pic>
        <p:nvPicPr>
          <p:cNvPr id="11" name="Picture 10" descr="pIC_c2.tif"/>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394357" y="1195613"/>
            <a:ext cx="1800000" cy="1800000"/>
          </a:xfrm>
          <a:prstGeom prst="rect">
            <a:avLst/>
          </a:prstGeom>
          <a:ln>
            <a:solidFill>
              <a:srgbClr val="FFFFFF"/>
            </a:solidFill>
          </a:ln>
        </p:spPr>
      </p:pic>
      <p:pic>
        <p:nvPicPr>
          <p:cNvPr id="12" name="Picture 11" descr="pIC_c3.tif"/>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994357" y="1195613"/>
            <a:ext cx="1800000" cy="1800000"/>
          </a:xfrm>
          <a:prstGeom prst="rect">
            <a:avLst/>
          </a:prstGeom>
          <a:ln>
            <a:solidFill>
              <a:srgbClr val="FFFFFF"/>
            </a:solidFill>
          </a:ln>
        </p:spPr>
      </p:pic>
      <p:grpSp>
        <p:nvGrpSpPr>
          <p:cNvPr id="2" name="Group 1"/>
          <p:cNvGrpSpPr/>
          <p:nvPr/>
        </p:nvGrpSpPr>
        <p:grpSpPr>
          <a:xfrm>
            <a:off x="234067" y="4795613"/>
            <a:ext cx="8360290" cy="1800000"/>
            <a:chOff x="234067" y="4795613"/>
            <a:chExt cx="8360290" cy="1800000"/>
          </a:xfrm>
        </p:grpSpPr>
        <p:pic>
          <p:nvPicPr>
            <p:cNvPr id="20" name="Picture 19" descr="UV+pIC_c1+2+3.tif"/>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794357" y="4795613"/>
              <a:ext cx="1800000" cy="1800000"/>
            </a:xfrm>
            <a:prstGeom prst="rect">
              <a:avLst/>
            </a:prstGeom>
            <a:ln>
              <a:solidFill>
                <a:srgbClr val="FFFFFF"/>
              </a:solidFill>
            </a:ln>
          </p:spPr>
        </p:pic>
        <p:sp>
          <p:nvSpPr>
            <p:cNvPr id="23" name="TextBox 22"/>
            <p:cNvSpPr txBox="1"/>
            <p:nvPr/>
          </p:nvSpPr>
          <p:spPr>
            <a:xfrm>
              <a:off x="234067" y="5434508"/>
              <a:ext cx="1171449" cy="923330"/>
            </a:xfrm>
            <a:prstGeom prst="rect">
              <a:avLst/>
            </a:prstGeom>
          </p:spPr>
          <p:txBody>
            <a:bodyPr wrap="none">
              <a:spAutoFit/>
            </a:bodyPr>
            <a:lstStyle>
              <a:defPPr>
                <a:defRPr lang="en-US"/>
              </a:defPPr>
              <a:lvl1pPr algn="r">
                <a:defRPr b="1" i="1">
                  <a:latin typeface="Trebuchet MS" panose="020B0603020202020204" pitchFamily="34" charset="0"/>
                </a:defRPr>
              </a:lvl1pPr>
            </a:lstStyle>
            <a:p>
              <a:pPr algn="ctr"/>
              <a:r>
                <a:rPr lang="en-US" dirty="0"/>
                <a:t>poly(I:C) </a:t>
              </a:r>
            </a:p>
            <a:p>
              <a:pPr algn="ctr"/>
              <a:r>
                <a:rPr lang="en-US" dirty="0" smtClean="0"/>
                <a:t>+ </a:t>
              </a:r>
            </a:p>
            <a:p>
              <a:pPr algn="ctr"/>
              <a:r>
                <a:rPr lang="en-US" dirty="0" smtClean="0"/>
                <a:t>UVC</a:t>
              </a:r>
              <a:endParaRPr lang="en-US" dirty="0"/>
            </a:p>
          </p:txBody>
        </p:sp>
        <p:pic>
          <p:nvPicPr>
            <p:cNvPr id="19" name="Picture 18" descr="UV+pIC_c1.tif"/>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3205517" y="4795613"/>
              <a:ext cx="1800000" cy="1800000"/>
            </a:xfrm>
            <a:prstGeom prst="rect">
              <a:avLst/>
            </a:prstGeom>
            <a:ln>
              <a:solidFill>
                <a:srgbClr val="FFFFFF"/>
              </a:solidFill>
            </a:ln>
          </p:spPr>
        </p:pic>
        <p:pic>
          <p:nvPicPr>
            <p:cNvPr id="21" name="Picture 20" descr="UV+pIC_c2.tif"/>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394357" y="4795613"/>
              <a:ext cx="1800000" cy="1800000"/>
            </a:xfrm>
            <a:prstGeom prst="rect">
              <a:avLst/>
            </a:prstGeom>
            <a:ln>
              <a:solidFill>
                <a:srgbClr val="FFFFFF"/>
              </a:solidFill>
            </a:ln>
          </p:spPr>
        </p:pic>
        <p:pic>
          <p:nvPicPr>
            <p:cNvPr id="22" name="Picture 21" descr="UV+pIC_c3.tif"/>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4994357" y="4795613"/>
              <a:ext cx="1800000" cy="1800000"/>
            </a:xfrm>
            <a:prstGeom prst="rect">
              <a:avLst/>
            </a:prstGeom>
            <a:ln>
              <a:solidFill>
                <a:srgbClr val="FFFFFF"/>
              </a:solidFill>
            </a:ln>
          </p:spPr>
        </p:pic>
      </p:grpSp>
      <p:sp>
        <p:nvSpPr>
          <p:cNvPr id="26" name="标题 1">
            <a:extLst>
              <a:ext uri="{FF2B5EF4-FFF2-40B4-BE49-F238E27FC236}">
                <a16:creationId xmlns:a16="http://schemas.microsoft.com/office/drawing/2014/main" xmlns="" id="{00F4A529-4D5B-4E85-A60F-72ECF97E789B}"/>
              </a:ext>
            </a:extLst>
          </p:cNvPr>
          <p:cNvSpPr txBox="1">
            <a:spLocks/>
          </p:cNvSpPr>
          <p:nvPr/>
        </p:nvSpPr>
        <p:spPr>
          <a:xfrm>
            <a:off x="135600" y="172756"/>
            <a:ext cx="8229600" cy="400110"/>
          </a:xfrm>
          <a:prstGeom prst="rect">
            <a:avLst/>
          </a:prstGeom>
        </p:spPr>
        <p:txBody>
          <a:bodyPr vert="horz" wrap="square" lIns="91440" tIns="45720" rIns="91440" bIns="45720" rtlCol="0" anchor="ctr">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altLang="zh-CN" sz="2000" b="1" i="1" dirty="0" err="1" smtClean="0">
                <a:latin typeface="Trebuchet MS" panose="020B0603020202020204" pitchFamily="34" charset="0"/>
                <a:ea typeface="+mn-ea"/>
                <a:cs typeface="+mn-cs"/>
              </a:rPr>
              <a:t>dsRNA</a:t>
            </a:r>
            <a:r>
              <a:rPr lang="en-US" altLang="zh-CN" sz="2000" b="1" i="1" dirty="0" smtClean="0">
                <a:latin typeface="Trebuchet MS" panose="020B0603020202020204" pitchFamily="34" charset="0"/>
                <a:ea typeface="+mn-ea"/>
                <a:cs typeface="+mn-cs"/>
              </a:rPr>
              <a:t> did not induce cytoplasmic DHX9 granules</a:t>
            </a:r>
            <a:endParaRPr lang="zh-CN" altLang="en-US" sz="2000" b="1" i="1" dirty="0">
              <a:latin typeface="Trebuchet MS" panose="020B0603020202020204" pitchFamily="34" charset="0"/>
              <a:ea typeface="+mn-ea"/>
              <a:cs typeface="+mn-cs"/>
            </a:endParaRPr>
          </a:p>
        </p:txBody>
      </p:sp>
      <p:sp>
        <p:nvSpPr>
          <p:cNvPr id="27" name="Rectangle 26"/>
          <p:cNvSpPr/>
          <p:nvPr/>
        </p:nvSpPr>
        <p:spPr>
          <a:xfrm>
            <a:off x="3637111" y="826281"/>
            <a:ext cx="945693" cy="369332"/>
          </a:xfrm>
          <a:prstGeom prst="rect">
            <a:avLst/>
          </a:prstGeom>
        </p:spPr>
        <p:txBody>
          <a:bodyPr wrap="none">
            <a:spAutoFit/>
          </a:bodyPr>
          <a:lstStyle/>
          <a:p>
            <a:pPr algn="ctr"/>
            <a:r>
              <a:rPr lang="en-US" altLang="zh-CN" b="1" i="1" dirty="0" smtClean="0">
                <a:solidFill>
                  <a:srgbClr val="FF0000"/>
                </a:solidFill>
                <a:latin typeface="Trebuchet MS" panose="020B0603020202020204" pitchFamily="34" charset="0"/>
              </a:rPr>
              <a:t>G3BP1</a:t>
            </a:r>
            <a:endParaRPr lang="zh-CN" altLang="en-US" b="1" i="1" dirty="0">
              <a:solidFill>
                <a:srgbClr val="FF0000"/>
              </a:solidFill>
              <a:latin typeface="Trebuchet MS" panose="020B0603020202020204" pitchFamily="34" charset="0"/>
            </a:endParaRPr>
          </a:p>
        </p:txBody>
      </p:sp>
      <p:sp>
        <p:nvSpPr>
          <p:cNvPr id="28" name="矩形 23">
            <a:extLst>
              <a:ext uri="{FF2B5EF4-FFF2-40B4-BE49-F238E27FC236}">
                <a16:creationId xmlns="" xmlns:a16="http://schemas.microsoft.com/office/drawing/2014/main" id="{A62C170F-F8F0-4FEC-88A2-C0DC181F27ED}"/>
              </a:ext>
            </a:extLst>
          </p:cNvPr>
          <p:cNvSpPr/>
          <p:nvPr/>
        </p:nvSpPr>
        <p:spPr>
          <a:xfrm>
            <a:off x="1405516" y="834259"/>
            <a:ext cx="1800001" cy="369332"/>
          </a:xfrm>
          <a:prstGeom prst="rect">
            <a:avLst/>
          </a:prstGeom>
        </p:spPr>
        <p:txBody>
          <a:bodyPr wrap="square">
            <a:spAutoFit/>
          </a:bodyPr>
          <a:lstStyle/>
          <a:p>
            <a:pPr algn="ctr"/>
            <a:r>
              <a:rPr lang="en-US" altLang="zh-CN" b="1" i="1" dirty="0" smtClean="0">
                <a:solidFill>
                  <a:srgbClr val="00B050"/>
                </a:solidFill>
                <a:latin typeface="Trebuchet MS" panose="020B0603020202020204" pitchFamily="34" charset="0"/>
              </a:rPr>
              <a:t>DHX9</a:t>
            </a:r>
          </a:p>
        </p:txBody>
      </p:sp>
      <p:sp>
        <p:nvSpPr>
          <p:cNvPr id="29" name="矩形 24">
            <a:extLst>
              <a:ext uri="{FF2B5EF4-FFF2-40B4-BE49-F238E27FC236}">
                <a16:creationId xmlns="" xmlns:a16="http://schemas.microsoft.com/office/drawing/2014/main" id="{3822BBB6-A9E3-49D6-BD62-5D01F3958FF4}"/>
              </a:ext>
            </a:extLst>
          </p:cNvPr>
          <p:cNvSpPr/>
          <p:nvPr/>
        </p:nvSpPr>
        <p:spPr>
          <a:xfrm>
            <a:off x="5046395" y="834259"/>
            <a:ext cx="1800001" cy="369332"/>
          </a:xfrm>
          <a:prstGeom prst="rect">
            <a:avLst/>
          </a:prstGeom>
        </p:spPr>
        <p:txBody>
          <a:bodyPr wrap="square">
            <a:spAutoFit/>
          </a:bodyPr>
          <a:lstStyle/>
          <a:p>
            <a:pPr algn="ctr"/>
            <a:r>
              <a:rPr lang="en-US" altLang="zh-CN" b="1" i="1" dirty="0">
                <a:solidFill>
                  <a:srgbClr val="0000FF"/>
                </a:solidFill>
                <a:latin typeface="Trebuchet MS" panose="020B0603020202020204" pitchFamily="34" charset="0"/>
              </a:rPr>
              <a:t>DAPI</a:t>
            </a:r>
            <a:endParaRPr lang="zh-CN" altLang="en-US" b="1" i="1" dirty="0">
              <a:solidFill>
                <a:srgbClr val="0000FF"/>
              </a:solidFill>
              <a:latin typeface="Trebuchet MS" panose="020B0603020202020204" pitchFamily="34" charset="0"/>
            </a:endParaRPr>
          </a:p>
        </p:txBody>
      </p:sp>
      <p:sp>
        <p:nvSpPr>
          <p:cNvPr id="30" name="矩形 25">
            <a:extLst>
              <a:ext uri="{FF2B5EF4-FFF2-40B4-BE49-F238E27FC236}">
                <a16:creationId xmlns="" xmlns:a16="http://schemas.microsoft.com/office/drawing/2014/main" id="{FD067541-4C22-483E-BB4F-D4B64F076456}"/>
              </a:ext>
            </a:extLst>
          </p:cNvPr>
          <p:cNvSpPr/>
          <p:nvPr/>
        </p:nvSpPr>
        <p:spPr>
          <a:xfrm>
            <a:off x="6590252" y="815150"/>
            <a:ext cx="1800001" cy="369332"/>
          </a:xfrm>
          <a:prstGeom prst="rect">
            <a:avLst/>
          </a:prstGeom>
        </p:spPr>
        <p:txBody>
          <a:bodyPr wrap="square">
            <a:spAutoFit/>
          </a:bodyPr>
          <a:lstStyle/>
          <a:p>
            <a:pPr algn="ctr"/>
            <a:r>
              <a:rPr lang="en-US" altLang="zh-CN" b="1" i="1" dirty="0">
                <a:latin typeface="Trebuchet MS" panose="020B0603020202020204" pitchFamily="34" charset="0"/>
              </a:rPr>
              <a:t>Merge</a:t>
            </a:r>
            <a:endParaRPr lang="zh-CN" altLang="en-US" b="1" i="1" dirty="0">
              <a:latin typeface="Trebuchet MS" panose="020B0603020202020204" pitchFamily="34" charset="0"/>
            </a:endParaRPr>
          </a:p>
        </p:txBody>
      </p:sp>
      <p:sp>
        <p:nvSpPr>
          <p:cNvPr id="3" name="Rectangle 2"/>
          <p:cNvSpPr/>
          <p:nvPr/>
        </p:nvSpPr>
        <p:spPr>
          <a:xfrm>
            <a:off x="371881" y="815150"/>
            <a:ext cx="874623" cy="369332"/>
          </a:xfrm>
          <a:prstGeom prst="rect">
            <a:avLst/>
          </a:prstGeom>
        </p:spPr>
        <p:txBody>
          <a:bodyPr wrap="none">
            <a:spAutoFit/>
          </a:bodyPr>
          <a:lstStyle/>
          <a:p>
            <a:r>
              <a:rPr lang="en-US" altLang="zh-CN" b="1" i="1" dirty="0" err="1">
                <a:latin typeface="Trebuchet MS" panose="020B0603020202020204" pitchFamily="34" charset="0"/>
              </a:rPr>
              <a:t>dsRNA</a:t>
            </a:r>
            <a:endParaRPr lang="en-US" dirty="0"/>
          </a:p>
        </p:txBody>
      </p:sp>
    </p:spTree>
    <p:extLst>
      <p:ext uri="{BB962C8B-B14F-4D97-AF65-F5344CB8AC3E}">
        <p14:creationId xmlns:p14="http://schemas.microsoft.com/office/powerpoint/2010/main" val="14014549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462526" y="2743096"/>
            <a:ext cx="6480000" cy="3045959"/>
            <a:chOff x="1348789" y="1388126"/>
            <a:chExt cx="6480000" cy="3045959"/>
          </a:xfrm>
        </p:grpSpPr>
        <p:pic>
          <p:nvPicPr>
            <p:cNvPr id="4" name="Picture 3" descr="UV-1_c1+2+3.ti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48789" y="1899161"/>
              <a:ext cx="2160000" cy="2160000"/>
            </a:xfrm>
            <a:prstGeom prst="rect">
              <a:avLst/>
            </a:prstGeom>
            <a:ln>
              <a:solidFill>
                <a:schemeClr val="bg1"/>
              </a:solidFill>
            </a:ln>
          </p:spPr>
        </p:pic>
        <p:sp>
          <p:nvSpPr>
            <p:cNvPr id="5" name="TextBox 4"/>
            <p:cNvSpPr txBox="1"/>
            <p:nvPr/>
          </p:nvSpPr>
          <p:spPr>
            <a:xfrm>
              <a:off x="2031895" y="4064753"/>
              <a:ext cx="608009" cy="369332"/>
            </a:xfrm>
            <a:prstGeom prst="rect">
              <a:avLst/>
            </a:prstGeom>
            <a:noFill/>
          </p:spPr>
          <p:txBody>
            <a:bodyPr wrap="none" rtlCol="0">
              <a:spAutoFit/>
            </a:bodyPr>
            <a:lstStyle/>
            <a:p>
              <a:r>
                <a:rPr lang="en-US" dirty="0" smtClean="0">
                  <a:latin typeface="Trebuchet MS"/>
                  <a:cs typeface="Trebuchet MS"/>
                </a:rPr>
                <a:t>UVC</a:t>
              </a:r>
              <a:endParaRPr lang="en-US" dirty="0">
                <a:latin typeface="Trebuchet MS"/>
                <a:cs typeface="Trebuchet MS"/>
              </a:endParaRPr>
            </a:p>
          </p:txBody>
        </p:sp>
        <p:pic>
          <p:nvPicPr>
            <p:cNvPr id="6" name="Picture 5" descr="UVA_c1+2+3.tif"/>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68789" y="1899161"/>
              <a:ext cx="2160000" cy="2160000"/>
            </a:xfrm>
            <a:prstGeom prst="rect">
              <a:avLst/>
            </a:prstGeom>
            <a:ln>
              <a:solidFill>
                <a:srgbClr val="FFFFFF"/>
              </a:solidFill>
            </a:ln>
          </p:spPr>
        </p:pic>
        <p:sp>
          <p:nvSpPr>
            <p:cNvPr id="7" name="TextBox 6"/>
            <p:cNvSpPr txBox="1"/>
            <p:nvPr/>
          </p:nvSpPr>
          <p:spPr>
            <a:xfrm>
              <a:off x="6457115" y="4064753"/>
              <a:ext cx="597301" cy="369332"/>
            </a:xfrm>
            <a:prstGeom prst="rect">
              <a:avLst/>
            </a:prstGeom>
            <a:noFill/>
          </p:spPr>
          <p:txBody>
            <a:bodyPr wrap="none" rtlCol="0">
              <a:spAutoFit/>
            </a:bodyPr>
            <a:lstStyle/>
            <a:p>
              <a:pPr algn="ctr"/>
              <a:r>
                <a:rPr lang="en-US" dirty="0" smtClean="0">
                  <a:latin typeface="Trebuchet MS"/>
                  <a:cs typeface="Trebuchet MS"/>
                </a:rPr>
                <a:t>UVA</a:t>
              </a:r>
              <a:endParaRPr lang="en-US" dirty="0">
                <a:latin typeface="Trebuchet MS"/>
                <a:cs typeface="Trebuchet MS"/>
              </a:endParaRPr>
            </a:p>
          </p:txBody>
        </p:sp>
        <p:pic>
          <p:nvPicPr>
            <p:cNvPr id="8" name="Picture 7" descr="UVB-1_c1+2+3.tif"/>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508789" y="1899161"/>
              <a:ext cx="2160000" cy="2160000"/>
            </a:xfrm>
            <a:prstGeom prst="rect">
              <a:avLst/>
            </a:prstGeom>
            <a:ln>
              <a:solidFill>
                <a:srgbClr val="FFFFFF"/>
              </a:solidFill>
            </a:ln>
          </p:spPr>
        </p:pic>
        <p:sp>
          <p:nvSpPr>
            <p:cNvPr id="9" name="TextBox 8"/>
            <p:cNvSpPr txBox="1"/>
            <p:nvPr/>
          </p:nvSpPr>
          <p:spPr>
            <a:xfrm>
              <a:off x="3533616" y="4064753"/>
              <a:ext cx="2135174" cy="369332"/>
            </a:xfrm>
            <a:prstGeom prst="rect">
              <a:avLst/>
            </a:prstGeom>
            <a:noFill/>
          </p:spPr>
          <p:txBody>
            <a:bodyPr wrap="square" rtlCol="0">
              <a:spAutoFit/>
            </a:bodyPr>
            <a:lstStyle/>
            <a:p>
              <a:pPr algn="ctr"/>
              <a:r>
                <a:rPr lang="en-US" dirty="0" smtClean="0">
                  <a:latin typeface="Trebuchet MS"/>
                  <a:cs typeface="Trebuchet MS"/>
                </a:rPr>
                <a:t>UVB</a:t>
              </a:r>
              <a:endParaRPr lang="en-US" dirty="0">
                <a:latin typeface="Trebuchet MS"/>
                <a:cs typeface="Trebuchet MS"/>
              </a:endParaRPr>
            </a:p>
          </p:txBody>
        </p:sp>
        <p:sp>
          <p:nvSpPr>
            <p:cNvPr id="10" name="矩形 22">
              <a:extLst>
                <a:ext uri="{FF2B5EF4-FFF2-40B4-BE49-F238E27FC236}">
                  <a16:creationId xmlns="" xmlns:a16="http://schemas.microsoft.com/office/drawing/2014/main" id="{F18AC55F-B1D6-4550-94DE-A2259FE05588}"/>
                </a:ext>
              </a:extLst>
            </p:cNvPr>
            <p:cNvSpPr/>
            <p:nvPr/>
          </p:nvSpPr>
          <p:spPr>
            <a:xfrm>
              <a:off x="1348789" y="1388126"/>
              <a:ext cx="1800001" cy="369332"/>
            </a:xfrm>
            <a:prstGeom prst="rect">
              <a:avLst/>
            </a:prstGeom>
          </p:spPr>
          <p:txBody>
            <a:bodyPr wrap="square">
              <a:spAutoFit/>
            </a:bodyPr>
            <a:lstStyle/>
            <a:p>
              <a:r>
                <a:rPr lang="en-US" altLang="zh-CN" b="1" i="1" dirty="0" smtClean="0">
                  <a:solidFill>
                    <a:srgbClr val="008000"/>
                  </a:solidFill>
                  <a:latin typeface="Trebuchet MS"/>
                  <a:cs typeface="Trebuchet MS"/>
                </a:rPr>
                <a:t>DHX9, </a:t>
              </a:r>
              <a:r>
                <a:rPr lang="en-US" altLang="zh-CN" b="1" i="1" dirty="0" smtClean="0">
                  <a:solidFill>
                    <a:srgbClr val="0000FF"/>
                  </a:solidFill>
                  <a:latin typeface="Trebuchet MS"/>
                  <a:cs typeface="Trebuchet MS"/>
                </a:rPr>
                <a:t>DAPI</a:t>
              </a:r>
              <a:endParaRPr lang="zh-CN" altLang="en-US" b="1" i="1" dirty="0">
                <a:solidFill>
                  <a:srgbClr val="0000FF"/>
                </a:solidFill>
                <a:latin typeface="Trebuchet MS"/>
                <a:cs typeface="Trebuchet MS"/>
              </a:endParaRPr>
            </a:p>
          </p:txBody>
        </p:sp>
      </p:grpSp>
      <p:sp>
        <p:nvSpPr>
          <p:cNvPr id="11" name="文本框 11">
            <a:extLst>
              <a:ext uri="{FF2B5EF4-FFF2-40B4-BE49-F238E27FC236}">
                <a16:creationId xmlns:a16="http://schemas.microsoft.com/office/drawing/2014/main" xmlns="" id="{9BBDCBC0-DA5E-46EA-8B0F-97D3D0484706}"/>
              </a:ext>
            </a:extLst>
          </p:cNvPr>
          <p:cNvSpPr txBox="1"/>
          <p:nvPr/>
        </p:nvSpPr>
        <p:spPr>
          <a:xfrm>
            <a:off x="8478433" y="6412516"/>
            <a:ext cx="665567" cy="369332"/>
          </a:xfrm>
          <a:prstGeom prst="rect">
            <a:avLst/>
          </a:prstGeom>
          <a:noFill/>
        </p:spPr>
        <p:txBody>
          <a:bodyPr wrap="none" rtlCol="0">
            <a:spAutoFit/>
          </a:bodyPr>
          <a:lstStyle/>
          <a:p>
            <a:r>
              <a:rPr lang="en-US" altLang="zh-CN" b="1" dirty="0">
                <a:latin typeface="Trebuchet MS" panose="020B0603020202020204" pitchFamily="34" charset="0"/>
              </a:rPr>
              <a:t>Hela</a:t>
            </a:r>
            <a:endParaRPr lang="zh-CN" altLang="en-US" b="1" dirty="0">
              <a:latin typeface="Trebuchet MS" panose="020B0603020202020204" pitchFamily="34" charset="0"/>
            </a:endParaRPr>
          </a:p>
        </p:txBody>
      </p:sp>
      <p:sp>
        <p:nvSpPr>
          <p:cNvPr id="12" name="TextBox 11"/>
          <p:cNvSpPr txBox="1"/>
          <p:nvPr/>
        </p:nvSpPr>
        <p:spPr>
          <a:xfrm>
            <a:off x="256798" y="1091077"/>
            <a:ext cx="8065204" cy="923330"/>
          </a:xfrm>
          <a:prstGeom prst="rect">
            <a:avLst/>
          </a:prstGeom>
          <a:noFill/>
        </p:spPr>
        <p:txBody>
          <a:bodyPr wrap="none" rtlCol="0">
            <a:spAutoFit/>
          </a:bodyPr>
          <a:lstStyle/>
          <a:p>
            <a:r>
              <a:rPr lang="en-US" dirty="0" smtClean="0">
                <a:latin typeface="Trebuchet MS"/>
                <a:cs typeface="Trebuchet MS"/>
              </a:rPr>
              <a:t>UVC(254nm) and UVB(312nm): high energy, directly damage DNA</a:t>
            </a:r>
          </a:p>
          <a:p>
            <a:endParaRPr lang="en-US" dirty="0">
              <a:latin typeface="Trebuchet MS"/>
              <a:cs typeface="Trebuchet MS"/>
            </a:endParaRPr>
          </a:p>
          <a:p>
            <a:r>
              <a:rPr lang="en-US" dirty="0" smtClean="0">
                <a:latin typeface="Trebuchet MS"/>
                <a:cs typeface="Trebuchet MS"/>
              </a:rPr>
              <a:t>UVA(365nm): low energy, weakly damage DNA indirectly by ROS in high dose</a:t>
            </a:r>
            <a:endParaRPr lang="en-US" dirty="0">
              <a:latin typeface="Trebuchet MS"/>
              <a:cs typeface="Trebuchet MS"/>
            </a:endParaRPr>
          </a:p>
        </p:txBody>
      </p:sp>
      <p:sp>
        <p:nvSpPr>
          <p:cNvPr id="14" name="标题 1">
            <a:extLst>
              <a:ext uri="{FF2B5EF4-FFF2-40B4-BE49-F238E27FC236}">
                <a16:creationId xmlns:a16="http://schemas.microsoft.com/office/drawing/2014/main" xmlns="" id="{00F4A529-4D5B-4E85-A60F-72ECF97E789B}"/>
              </a:ext>
            </a:extLst>
          </p:cNvPr>
          <p:cNvSpPr txBox="1">
            <a:spLocks/>
          </p:cNvSpPr>
          <p:nvPr/>
        </p:nvSpPr>
        <p:spPr>
          <a:xfrm>
            <a:off x="135600" y="172756"/>
            <a:ext cx="8229600" cy="400110"/>
          </a:xfrm>
          <a:prstGeom prst="rect">
            <a:avLst/>
          </a:prstGeom>
        </p:spPr>
        <p:txBody>
          <a:bodyPr vert="horz" wrap="square" lIns="91440" tIns="45720" rIns="91440" bIns="45720" rtlCol="0" anchor="ctr">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altLang="zh-CN" sz="2000" b="1" i="1" dirty="0" smtClean="0">
                <a:latin typeface="Trebuchet MS" panose="020B0603020202020204" pitchFamily="34" charset="0"/>
                <a:ea typeface="+mn-ea"/>
                <a:cs typeface="+mn-cs"/>
              </a:rPr>
              <a:t>UVC and UVB induce DHX9 granules</a:t>
            </a:r>
            <a:endParaRPr lang="zh-CN" altLang="en-US" sz="2000" b="1" i="1" dirty="0">
              <a:latin typeface="Trebuchet MS" panose="020B0603020202020204" pitchFamily="34" charset="0"/>
              <a:ea typeface="+mn-ea"/>
              <a:cs typeface="+mn-cs"/>
            </a:endParaRPr>
          </a:p>
        </p:txBody>
      </p:sp>
    </p:spTree>
    <p:extLst>
      <p:ext uri="{BB962C8B-B14F-4D97-AF65-F5344CB8AC3E}">
        <p14:creationId xmlns:p14="http://schemas.microsoft.com/office/powerpoint/2010/main" val="23084573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91350" y="1116796"/>
            <a:ext cx="2531089" cy="435146"/>
          </a:xfrm>
        </p:spPr>
        <p:txBody>
          <a:bodyPr>
            <a:noAutofit/>
          </a:bodyPr>
          <a:lstStyle/>
          <a:p>
            <a:pPr algn="l"/>
            <a:r>
              <a:rPr lang="en-US" sz="2800" dirty="0" smtClean="0">
                <a:latin typeface="Trebuchet MS"/>
                <a:cs typeface="Trebuchet MS"/>
              </a:rPr>
              <a:t>Stress</a:t>
            </a:r>
            <a:endParaRPr lang="en-US" sz="2800" dirty="0">
              <a:latin typeface="Trebuchet MS"/>
              <a:cs typeface="Trebuchet MS"/>
            </a:endParaRPr>
          </a:p>
        </p:txBody>
      </p:sp>
      <p:sp>
        <p:nvSpPr>
          <p:cNvPr id="16" name="Rectangle 15"/>
          <p:cNvSpPr/>
          <p:nvPr/>
        </p:nvSpPr>
        <p:spPr>
          <a:xfrm>
            <a:off x="428211" y="1682784"/>
            <a:ext cx="1453568" cy="369332"/>
          </a:xfrm>
          <a:prstGeom prst="rect">
            <a:avLst/>
          </a:prstGeom>
        </p:spPr>
        <p:txBody>
          <a:bodyPr wrap="none">
            <a:spAutoFit/>
          </a:bodyPr>
          <a:lstStyle/>
          <a:p>
            <a:r>
              <a:rPr lang="en-US" altLang="zh-CN" dirty="0" smtClean="0">
                <a:solidFill>
                  <a:srgbClr val="FF0000"/>
                </a:solidFill>
                <a:latin typeface="Trebuchet MS"/>
                <a:cs typeface="Trebuchet MS"/>
              </a:rPr>
              <a:t>1. UVC, UVB</a:t>
            </a:r>
            <a:endParaRPr lang="en-US" dirty="0">
              <a:solidFill>
                <a:srgbClr val="FF0000"/>
              </a:solidFill>
              <a:latin typeface="Trebuchet MS"/>
              <a:cs typeface="Trebuchet MS"/>
            </a:endParaRPr>
          </a:p>
        </p:txBody>
      </p:sp>
      <p:sp>
        <p:nvSpPr>
          <p:cNvPr id="17" name="TextBox 16"/>
          <p:cNvSpPr txBox="1"/>
          <p:nvPr/>
        </p:nvSpPr>
        <p:spPr>
          <a:xfrm>
            <a:off x="4882296" y="2082696"/>
            <a:ext cx="316513" cy="523220"/>
          </a:xfrm>
          <a:prstGeom prst="rect">
            <a:avLst/>
          </a:prstGeom>
          <a:noFill/>
        </p:spPr>
        <p:txBody>
          <a:bodyPr wrap="none" rtlCol="0">
            <a:spAutoFit/>
          </a:bodyPr>
          <a:lstStyle/>
          <a:p>
            <a:pPr algn="ctr"/>
            <a:r>
              <a:rPr lang="en-US" sz="2800" b="1" dirty="0" smtClean="0">
                <a:latin typeface="Trebuchet MS"/>
                <a:cs typeface="Trebuchet MS"/>
              </a:rPr>
              <a:t>-</a:t>
            </a:r>
            <a:endParaRPr lang="en-US" sz="2800" b="1" dirty="0">
              <a:latin typeface="Trebuchet MS"/>
              <a:cs typeface="Trebuchet MS"/>
            </a:endParaRPr>
          </a:p>
        </p:txBody>
      </p:sp>
      <p:grpSp>
        <p:nvGrpSpPr>
          <p:cNvPr id="9" name="Group 8"/>
          <p:cNvGrpSpPr/>
          <p:nvPr/>
        </p:nvGrpSpPr>
        <p:grpSpPr>
          <a:xfrm>
            <a:off x="428211" y="2508863"/>
            <a:ext cx="4770598" cy="2010895"/>
            <a:chOff x="182031" y="1494881"/>
            <a:chExt cx="4770598" cy="2010895"/>
          </a:xfrm>
        </p:grpSpPr>
        <p:sp>
          <p:nvSpPr>
            <p:cNvPr id="12" name="Rectangle 11"/>
            <p:cNvSpPr/>
            <p:nvPr/>
          </p:nvSpPr>
          <p:spPr>
            <a:xfrm>
              <a:off x="182031" y="3089422"/>
              <a:ext cx="2546077" cy="369332"/>
            </a:xfrm>
            <a:prstGeom prst="rect">
              <a:avLst/>
            </a:prstGeom>
          </p:spPr>
          <p:txBody>
            <a:bodyPr wrap="none">
              <a:spAutoFit/>
            </a:bodyPr>
            <a:lstStyle/>
            <a:p>
              <a:r>
                <a:rPr lang="en-US" altLang="zh-CN" dirty="0">
                  <a:latin typeface="Trebuchet MS"/>
                  <a:cs typeface="Trebuchet MS"/>
                </a:rPr>
                <a:t>6. </a:t>
              </a:r>
              <a:r>
                <a:rPr lang="en-US" dirty="0" err="1" smtClean="0">
                  <a:latin typeface="Trebuchet MS"/>
                  <a:cs typeface="Trebuchet MS"/>
                </a:rPr>
                <a:t>dsRNA</a:t>
              </a:r>
              <a:r>
                <a:rPr lang="en-US" altLang="zh-CN" dirty="0" smtClean="0">
                  <a:latin typeface="Trebuchet MS"/>
                  <a:cs typeface="Trebuchet MS"/>
                </a:rPr>
                <a:t>, starvation</a:t>
              </a:r>
              <a:r>
                <a:rPr lang="mr-IN" altLang="zh-CN" dirty="0" smtClean="0">
                  <a:latin typeface="Trebuchet MS"/>
                  <a:cs typeface="Trebuchet MS"/>
                </a:rPr>
                <a:t>…</a:t>
              </a:r>
              <a:r>
                <a:rPr lang="en-US" altLang="zh-CN" dirty="0" smtClean="0">
                  <a:latin typeface="Trebuchet MS"/>
                  <a:cs typeface="Trebuchet MS"/>
                </a:rPr>
                <a:t>.</a:t>
              </a:r>
              <a:endParaRPr lang="en-US" dirty="0">
                <a:latin typeface="Trebuchet MS"/>
                <a:cs typeface="Trebuchet MS"/>
              </a:endParaRPr>
            </a:p>
          </p:txBody>
        </p:sp>
        <p:sp>
          <p:nvSpPr>
            <p:cNvPr id="5" name="Rectangle 4"/>
            <p:cNvSpPr/>
            <p:nvPr/>
          </p:nvSpPr>
          <p:spPr>
            <a:xfrm>
              <a:off x="182031" y="1637050"/>
              <a:ext cx="3179063" cy="369332"/>
            </a:xfrm>
            <a:prstGeom prst="rect">
              <a:avLst/>
            </a:prstGeom>
          </p:spPr>
          <p:txBody>
            <a:bodyPr wrap="none">
              <a:spAutoFit/>
            </a:bodyPr>
            <a:lstStyle/>
            <a:p>
              <a:r>
                <a:rPr lang="en-US" dirty="0">
                  <a:latin typeface="Trebuchet MS"/>
                  <a:cs typeface="Trebuchet MS"/>
                </a:rPr>
                <a:t>3. Oxidative stress (</a:t>
              </a:r>
              <a:r>
                <a:rPr lang="en-US" dirty="0" err="1">
                  <a:latin typeface="Trebuchet MS"/>
                  <a:cs typeface="Trebuchet MS"/>
                </a:rPr>
                <a:t>Arsenite</a:t>
              </a:r>
              <a:r>
                <a:rPr lang="en-US" dirty="0">
                  <a:latin typeface="Trebuchet MS"/>
                  <a:cs typeface="Trebuchet MS"/>
                </a:rPr>
                <a:t>)</a:t>
              </a:r>
            </a:p>
          </p:txBody>
        </p:sp>
        <p:sp>
          <p:nvSpPr>
            <p:cNvPr id="6" name="Rectangle 5"/>
            <p:cNvSpPr/>
            <p:nvPr/>
          </p:nvSpPr>
          <p:spPr>
            <a:xfrm>
              <a:off x="182031" y="2121174"/>
              <a:ext cx="2990723" cy="369332"/>
            </a:xfrm>
            <a:prstGeom prst="rect">
              <a:avLst/>
            </a:prstGeom>
          </p:spPr>
          <p:txBody>
            <a:bodyPr wrap="none">
              <a:spAutoFit/>
            </a:bodyPr>
            <a:lstStyle/>
            <a:p>
              <a:r>
                <a:rPr lang="en-US" dirty="0">
                  <a:latin typeface="Trebuchet MS"/>
                  <a:cs typeface="Trebuchet MS"/>
                </a:rPr>
                <a:t>4. Heat shock stress (42°C)</a:t>
              </a:r>
            </a:p>
          </p:txBody>
        </p:sp>
        <p:sp>
          <p:nvSpPr>
            <p:cNvPr id="7" name="Rectangle 6"/>
            <p:cNvSpPr/>
            <p:nvPr/>
          </p:nvSpPr>
          <p:spPr>
            <a:xfrm>
              <a:off x="182031" y="2605298"/>
              <a:ext cx="3098474" cy="369332"/>
            </a:xfrm>
            <a:prstGeom prst="rect">
              <a:avLst/>
            </a:prstGeom>
          </p:spPr>
          <p:txBody>
            <a:bodyPr wrap="none">
              <a:spAutoFit/>
            </a:bodyPr>
            <a:lstStyle/>
            <a:p>
              <a:r>
                <a:rPr lang="en-US" dirty="0">
                  <a:latin typeface="Trebuchet MS"/>
                  <a:cs typeface="Trebuchet MS"/>
                </a:rPr>
                <a:t>5. </a:t>
              </a:r>
              <a:r>
                <a:rPr lang="en-US" dirty="0" err="1">
                  <a:latin typeface="Trebuchet MS"/>
                  <a:cs typeface="Trebuchet MS"/>
                </a:rPr>
                <a:t>Hypersomic</a:t>
              </a:r>
              <a:r>
                <a:rPr lang="en-US" dirty="0">
                  <a:latin typeface="Trebuchet MS"/>
                  <a:cs typeface="Trebuchet MS"/>
                </a:rPr>
                <a:t> stress (</a:t>
              </a:r>
              <a:r>
                <a:rPr lang="en-US" dirty="0" err="1">
                  <a:latin typeface="Trebuchet MS"/>
                  <a:cs typeface="Trebuchet MS"/>
                </a:rPr>
                <a:t>NaCl</a:t>
              </a:r>
              <a:r>
                <a:rPr lang="en-US" dirty="0">
                  <a:latin typeface="Trebuchet MS"/>
                  <a:cs typeface="Trebuchet MS"/>
                </a:rPr>
                <a:t> )</a:t>
              </a:r>
            </a:p>
          </p:txBody>
        </p:sp>
        <p:sp>
          <p:nvSpPr>
            <p:cNvPr id="19" name="TextBox 18"/>
            <p:cNvSpPr txBox="1"/>
            <p:nvPr/>
          </p:nvSpPr>
          <p:spPr>
            <a:xfrm>
              <a:off x="4636116" y="1494881"/>
              <a:ext cx="316513" cy="523220"/>
            </a:xfrm>
            <a:prstGeom prst="rect">
              <a:avLst/>
            </a:prstGeom>
            <a:noFill/>
          </p:spPr>
          <p:txBody>
            <a:bodyPr wrap="none" rtlCol="0">
              <a:spAutoFit/>
            </a:bodyPr>
            <a:lstStyle/>
            <a:p>
              <a:pPr algn="ctr"/>
              <a:r>
                <a:rPr lang="en-US" sz="2800" b="1" dirty="0" smtClean="0">
                  <a:latin typeface="Trebuchet MS"/>
                  <a:cs typeface="Trebuchet MS"/>
                </a:rPr>
                <a:t>-</a:t>
              </a:r>
              <a:endParaRPr lang="en-US" sz="2800" b="1" dirty="0">
                <a:latin typeface="Trebuchet MS"/>
                <a:cs typeface="Trebuchet MS"/>
              </a:endParaRPr>
            </a:p>
          </p:txBody>
        </p:sp>
        <p:sp>
          <p:nvSpPr>
            <p:cNvPr id="21" name="TextBox 20"/>
            <p:cNvSpPr txBox="1"/>
            <p:nvPr/>
          </p:nvSpPr>
          <p:spPr>
            <a:xfrm>
              <a:off x="4636116" y="2070458"/>
              <a:ext cx="316513" cy="523220"/>
            </a:xfrm>
            <a:prstGeom prst="rect">
              <a:avLst/>
            </a:prstGeom>
            <a:noFill/>
          </p:spPr>
          <p:txBody>
            <a:bodyPr wrap="none" rtlCol="0">
              <a:spAutoFit/>
            </a:bodyPr>
            <a:lstStyle/>
            <a:p>
              <a:pPr algn="ctr"/>
              <a:r>
                <a:rPr lang="en-US" sz="2800" b="1" dirty="0" smtClean="0">
                  <a:latin typeface="Trebuchet MS"/>
                  <a:cs typeface="Trebuchet MS"/>
                </a:rPr>
                <a:t>-</a:t>
              </a:r>
              <a:endParaRPr lang="en-US" sz="2800" b="1" dirty="0">
                <a:latin typeface="Trebuchet MS"/>
                <a:cs typeface="Trebuchet MS"/>
              </a:endParaRPr>
            </a:p>
          </p:txBody>
        </p:sp>
        <p:sp>
          <p:nvSpPr>
            <p:cNvPr id="23" name="TextBox 22"/>
            <p:cNvSpPr txBox="1"/>
            <p:nvPr/>
          </p:nvSpPr>
          <p:spPr>
            <a:xfrm>
              <a:off x="4636116" y="2526507"/>
              <a:ext cx="316513" cy="523220"/>
            </a:xfrm>
            <a:prstGeom prst="rect">
              <a:avLst/>
            </a:prstGeom>
            <a:noFill/>
          </p:spPr>
          <p:txBody>
            <a:bodyPr wrap="none" rtlCol="0">
              <a:spAutoFit/>
            </a:bodyPr>
            <a:lstStyle/>
            <a:p>
              <a:pPr algn="ctr"/>
              <a:r>
                <a:rPr lang="en-US" sz="2800" b="1" dirty="0" smtClean="0">
                  <a:latin typeface="Trebuchet MS"/>
                  <a:cs typeface="Trebuchet MS"/>
                </a:rPr>
                <a:t>-</a:t>
              </a:r>
              <a:endParaRPr lang="en-US" sz="2800" b="1" dirty="0">
                <a:latin typeface="Trebuchet MS"/>
                <a:cs typeface="Trebuchet MS"/>
              </a:endParaRPr>
            </a:p>
          </p:txBody>
        </p:sp>
        <p:sp>
          <p:nvSpPr>
            <p:cNvPr id="31" name="TextBox 30"/>
            <p:cNvSpPr txBox="1"/>
            <p:nvPr/>
          </p:nvSpPr>
          <p:spPr>
            <a:xfrm>
              <a:off x="4636116" y="2982556"/>
              <a:ext cx="316513" cy="523220"/>
            </a:xfrm>
            <a:prstGeom prst="rect">
              <a:avLst/>
            </a:prstGeom>
            <a:noFill/>
          </p:spPr>
          <p:txBody>
            <a:bodyPr wrap="none" rtlCol="0">
              <a:spAutoFit/>
            </a:bodyPr>
            <a:lstStyle/>
            <a:p>
              <a:pPr algn="ctr"/>
              <a:r>
                <a:rPr lang="en-US" sz="2800" b="1" dirty="0" smtClean="0">
                  <a:latin typeface="Trebuchet MS"/>
                  <a:cs typeface="Trebuchet MS"/>
                </a:rPr>
                <a:t>-</a:t>
              </a:r>
              <a:endParaRPr lang="en-US" sz="2800" b="1" dirty="0">
                <a:latin typeface="Trebuchet MS"/>
                <a:cs typeface="Trebuchet MS"/>
              </a:endParaRPr>
            </a:p>
          </p:txBody>
        </p:sp>
      </p:grpSp>
      <p:sp>
        <p:nvSpPr>
          <p:cNvPr id="33" name="TextBox 32"/>
          <p:cNvSpPr txBox="1"/>
          <p:nvPr/>
        </p:nvSpPr>
        <p:spPr>
          <a:xfrm>
            <a:off x="4854068" y="1551942"/>
            <a:ext cx="372969" cy="523220"/>
          </a:xfrm>
          <a:prstGeom prst="rect">
            <a:avLst/>
          </a:prstGeom>
          <a:noFill/>
        </p:spPr>
        <p:txBody>
          <a:bodyPr wrap="none" rtlCol="0">
            <a:spAutoFit/>
          </a:bodyPr>
          <a:lstStyle/>
          <a:p>
            <a:pPr algn="ctr"/>
            <a:r>
              <a:rPr lang="en-US" sz="2800" dirty="0" smtClean="0">
                <a:solidFill>
                  <a:srgbClr val="FF0000"/>
                </a:solidFill>
                <a:latin typeface="Trebuchet MS"/>
                <a:cs typeface="Trebuchet MS"/>
              </a:rPr>
              <a:t>+</a:t>
            </a:r>
            <a:endParaRPr lang="en-US" sz="2800" dirty="0">
              <a:solidFill>
                <a:srgbClr val="FF0000"/>
              </a:solidFill>
              <a:latin typeface="Trebuchet MS"/>
              <a:cs typeface="Trebuchet MS"/>
            </a:endParaRPr>
          </a:p>
        </p:txBody>
      </p:sp>
      <p:sp>
        <p:nvSpPr>
          <p:cNvPr id="39" name="矩形 7">
            <a:extLst>
              <a:ext uri="{FF2B5EF4-FFF2-40B4-BE49-F238E27FC236}">
                <a16:creationId xmlns:a16="http://schemas.microsoft.com/office/drawing/2014/main" xmlns="" id="{9C6646A8-10D3-45B8-B330-06370F21A8E9}"/>
              </a:ext>
            </a:extLst>
          </p:cNvPr>
          <p:cNvSpPr/>
          <p:nvPr/>
        </p:nvSpPr>
        <p:spPr>
          <a:xfrm>
            <a:off x="2340531" y="1201917"/>
            <a:ext cx="4646706" cy="400110"/>
          </a:xfrm>
          <a:prstGeom prst="rect">
            <a:avLst/>
          </a:prstGeom>
        </p:spPr>
        <p:txBody>
          <a:bodyPr wrap="square">
            <a:spAutoFit/>
          </a:bodyPr>
          <a:lstStyle/>
          <a:p>
            <a:pPr algn="ctr"/>
            <a:r>
              <a:rPr lang="en-US" altLang="zh-CN" sz="2000" b="1" dirty="0" smtClean="0">
                <a:latin typeface="Trebuchet MS"/>
                <a:cs typeface="Trebuchet MS"/>
              </a:rPr>
              <a:t>              Cytosolic DHX9 granules</a:t>
            </a:r>
            <a:endParaRPr lang="zh-CN" altLang="en-US" sz="2000" b="1" dirty="0">
              <a:latin typeface="Trebuchet MS"/>
              <a:cs typeface="Trebuchet MS"/>
            </a:endParaRPr>
          </a:p>
        </p:txBody>
      </p:sp>
      <p:sp>
        <p:nvSpPr>
          <p:cNvPr id="49" name="Rectangle 48"/>
          <p:cNvSpPr/>
          <p:nvPr/>
        </p:nvSpPr>
        <p:spPr>
          <a:xfrm>
            <a:off x="428211" y="2166908"/>
            <a:ext cx="864339" cy="369332"/>
          </a:xfrm>
          <a:prstGeom prst="rect">
            <a:avLst/>
          </a:prstGeom>
        </p:spPr>
        <p:txBody>
          <a:bodyPr wrap="none">
            <a:spAutoFit/>
          </a:bodyPr>
          <a:lstStyle/>
          <a:p>
            <a:r>
              <a:rPr lang="en-US" altLang="zh-CN" dirty="0">
                <a:latin typeface="Trebuchet MS"/>
                <a:cs typeface="Trebuchet MS"/>
              </a:rPr>
              <a:t>2. UVA</a:t>
            </a:r>
            <a:endParaRPr lang="en-US" dirty="0">
              <a:latin typeface="Trebuchet MS"/>
              <a:cs typeface="Trebuchet MS"/>
            </a:endParaRPr>
          </a:p>
        </p:txBody>
      </p:sp>
      <p:sp>
        <p:nvSpPr>
          <p:cNvPr id="41" name="TextBox 40"/>
          <p:cNvSpPr txBox="1"/>
          <p:nvPr/>
        </p:nvSpPr>
        <p:spPr>
          <a:xfrm>
            <a:off x="4882296" y="4751407"/>
            <a:ext cx="316513" cy="523220"/>
          </a:xfrm>
          <a:prstGeom prst="rect">
            <a:avLst/>
          </a:prstGeom>
          <a:noFill/>
        </p:spPr>
        <p:txBody>
          <a:bodyPr wrap="none" rtlCol="0">
            <a:spAutoFit/>
          </a:bodyPr>
          <a:lstStyle/>
          <a:p>
            <a:pPr algn="ctr"/>
            <a:r>
              <a:rPr lang="en-US" sz="2800" b="1" dirty="0" smtClean="0">
                <a:latin typeface="Trebuchet MS"/>
                <a:cs typeface="Trebuchet MS"/>
              </a:rPr>
              <a:t>-</a:t>
            </a:r>
            <a:endParaRPr lang="en-US" sz="2800" b="1" dirty="0">
              <a:latin typeface="Trebuchet MS"/>
              <a:cs typeface="Trebuchet MS"/>
            </a:endParaRPr>
          </a:p>
        </p:txBody>
      </p:sp>
      <p:sp>
        <p:nvSpPr>
          <p:cNvPr id="40" name="Rectangle 39"/>
          <p:cNvSpPr/>
          <p:nvPr/>
        </p:nvSpPr>
        <p:spPr>
          <a:xfrm>
            <a:off x="428211" y="4587528"/>
            <a:ext cx="4226149" cy="923330"/>
          </a:xfrm>
          <a:prstGeom prst="rect">
            <a:avLst/>
          </a:prstGeom>
        </p:spPr>
        <p:txBody>
          <a:bodyPr wrap="none">
            <a:spAutoFit/>
          </a:bodyPr>
          <a:lstStyle/>
          <a:p>
            <a:r>
              <a:rPr lang="en-US" altLang="zh-CN" dirty="0">
                <a:latin typeface="Trebuchet MS"/>
                <a:cs typeface="Trebuchet MS"/>
              </a:rPr>
              <a:t>7. </a:t>
            </a:r>
            <a:r>
              <a:rPr lang="en-US" altLang="zh-CN" dirty="0" err="1">
                <a:latin typeface="Trebuchet MS"/>
                <a:cs typeface="Trebuchet MS"/>
              </a:rPr>
              <a:t>Etoposide</a:t>
            </a:r>
            <a:r>
              <a:rPr lang="en-US" altLang="zh-CN" dirty="0">
                <a:latin typeface="Trebuchet MS"/>
                <a:cs typeface="Trebuchet MS"/>
              </a:rPr>
              <a:t>/Doxorubicin/Gamma ray/  </a:t>
            </a:r>
          </a:p>
          <a:p>
            <a:r>
              <a:rPr lang="en-US" altLang="zh-CN" dirty="0">
                <a:latin typeface="Trebuchet MS"/>
                <a:cs typeface="Trebuchet MS"/>
              </a:rPr>
              <a:t>    </a:t>
            </a:r>
            <a:r>
              <a:rPr lang="en-US" altLang="zh-CN" dirty="0" err="1">
                <a:latin typeface="Trebuchet MS"/>
                <a:cs typeface="Trebuchet MS"/>
              </a:rPr>
              <a:t>Hydroxyurea</a:t>
            </a:r>
            <a:r>
              <a:rPr lang="en-US" altLang="zh-CN" dirty="0">
                <a:latin typeface="Trebuchet MS"/>
                <a:cs typeface="Trebuchet MS"/>
              </a:rPr>
              <a:t>/DMBA/</a:t>
            </a:r>
            <a:r>
              <a:rPr lang="en-US" dirty="0" err="1">
                <a:latin typeface="Trebuchet MS"/>
                <a:cs typeface="Trebuchet MS"/>
              </a:rPr>
              <a:t>Camptothecin</a:t>
            </a:r>
            <a:r>
              <a:rPr lang="en-US" dirty="0">
                <a:latin typeface="Trebuchet MS"/>
                <a:cs typeface="Trebuchet MS"/>
              </a:rPr>
              <a:t>/</a:t>
            </a:r>
          </a:p>
          <a:p>
            <a:r>
              <a:rPr lang="en-US" dirty="0">
                <a:latin typeface="Trebuchet MS"/>
                <a:cs typeface="Trebuchet MS"/>
              </a:rPr>
              <a:t>    H2O2/</a:t>
            </a:r>
            <a:r>
              <a:rPr lang="en-US" altLang="zh-CN" dirty="0">
                <a:latin typeface="Trebuchet MS"/>
                <a:cs typeface="Trebuchet MS"/>
              </a:rPr>
              <a:t> MMS/</a:t>
            </a:r>
            <a:r>
              <a:rPr lang="en-US" altLang="zh-CN" dirty="0" smtClean="0">
                <a:latin typeface="Trebuchet MS"/>
                <a:cs typeface="Trebuchet MS"/>
              </a:rPr>
              <a:t>4NQO</a:t>
            </a:r>
            <a:r>
              <a:rPr lang="mr-IN" altLang="zh-CN" dirty="0" smtClean="0">
                <a:latin typeface="Trebuchet MS"/>
                <a:cs typeface="Trebuchet MS"/>
              </a:rPr>
              <a:t>…</a:t>
            </a:r>
            <a:endParaRPr lang="en-US" dirty="0">
              <a:latin typeface="Trebuchet MS"/>
              <a:cs typeface="Trebuchet MS"/>
            </a:endParaRPr>
          </a:p>
        </p:txBody>
      </p:sp>
      <p:grpSp>
        <p:nvGrpSpPr>
          <p:cNvPr id="14" name="Group 13"/>
          <p:cNvGrpSpPr/>
          <p:nvPr/>
        </p:nvGrpSpPr>
        <p:grpSpPr>
          <a:xfrm>
            <a:off x="428211" y="5506276"/>
            <a:ext cx="4770598" cy="523220"/>
            <a:chOff x="182031" y="4492294"/>
            <a:chExt cx="4770598" cy="523220"/>
          </a:xfrm>
        </p:grpSpPr>
        <p:sp>
          <p:nvSpPr>
            <p:cNvPr id="43" name="Rectangle 42"/>
            <p:cNvSpPr/>
            <p:nvPr/>
          </p:nvSpPr>
          <p:spPr>
            <a:xfrm>
              <a:off x="182031" y="4611668"/>
              <a:ext cx="3577159" cy="369332"/>
            </a:xfrm>
            <a:prstGeom prst="rect">
              <a:avLst/>
            </a:prstGeom>
          </p:spPr>
          <p:txBody>
            <a:bodyPr wrap="none">
              <a:spAutoFit/>
            </a:bodyPr>
            <a:lstStyle/>
            <a:p>
              <a:r>
                <a:rPr lang="en-US" altLang="zh-CN" dirty="0">
                  <a:latin typeface="Trebuchet MS"/>
                  <a:cs typeface="Trebuchet MS"/>
                </a:rPr>
                <a:t>8. </a:t>
              </a:r>
              <a:r>
                <a:rPr lang="en-US" altLang="zh-CN" dirty="0" err="1">
                  <a:latin typeface="Trebuchet MS"/>
                  <a:cs typeface="Trebuchet MS"/>
                </a:rPr>
                <a:t>Etoposide</a:t>
              </a:r>
              <a:r>
                <a:rPr lang="en-US" altLang="zh-CN" dirty="0">
                  <a:latin typeface="Trebuchet MS"/>
                  <a:cs typeface="Trebuchet MS"/>
                </a:rPr>
                <a:t> + poly(I:C</a:t>
              </a:r>
              <a:r>
                <a:rPr lang="en-US" altLang="zh-CN" dirty="0" smtClean="0">
                  <a:latin typeface="Trebuchet MS"/>
                  <a:cs typeface="Trebuchet MS"/>
                </a:rPr>
                <a:t>)/</a:t>
              </a:r>
              <a:r>
                <a:rPr lang="en-US" altLang="zh-CN" dirty="0" err="1" smtClean="0">
                  <a:latin typeface="Trebuchet MS"/>
                  <a:cs typeface="Trebuchet MS"/>
                </a:rPr>
                <a:t>arsenite</a:t>
              </a:r>
              <a:endParaRPr lang="en-US" dirty="0">
                <a:latin typeface="Trebuchet MS"/>
                <a:cs typeface="Trebuchet MS"/>
              </a:endParaRPr>
            </a:p>
          </p:txBody>
        </p:sp>
        <p:sp>
          <p:nvSpPr>
            <p:cNvPr id="44" name="TextBox 43"/>
            <p:cNvSpPr txBox="1"/>
            <p:nvPr/>
          </p:nvSpPr>
          <p:spPr>
            <a:xfrm>
              <a:off x="4636116" y="4492294"/>
              <a:ext cx="316513" cy="523220"/>
            </a:xfrm>
            <a:prstGeom prst="rect">
              <a:avLst/>
            </a:prstGeom>
            <a:noFill/>
          </p:spPr>
          <p:txBody>
            <a:bodyPr wrap="none" rtlCol="0">
              <a:spAutoFit/>
            </a:bodyPr>
            <a:lstStyle/>
            <a:p>
              <a:pPr algn="ctr"/>
              <a:r>
                <a:rPr lang="en-US" sz="2800" b="1" dirty="0" smtClean="0">
                  <a:latin typeface="Trebuchet MS"/>
                  <a:cs typeface="Trebuchet MS"/>
                </a:rPr>
                <a:t>-</a:t>
              </a:r>
              <a:endParaRPr lang="en-US" sz="2800" b="1" dirty="0">
                <a:latin typeface="Trebuchet MS"/>
                <a:cs typeface="Trebuchet MS"/>
              </a:endParaRPr>
            </a:p>
          </p:txBody>
        </p:sp>
      </p:grpSp>
      <p:sp>
        <p:nvSpPr>
          <p:cNvPr id="34" name="文本框 11">
            <a:extLst>
              <a:ext uri="{FF2B5EF4-FFF2-40B4-BE49-F238E27FC236}">
                <a16:creationId xmlns:a16="http://schemas.microsoft.com/office/drawing/2014/main" xmlns="" id="{9BBDCBC0-DA5E-46EA-8B0F-97D3D0484706}"/>
              </a:ext>
            </a:extLst>
          </p:cNvPr>
          <p:cNvSpPr txBox="1"/>
          <p:nvPr/>
        </p:nvSpPr>
        <p:spPr>
          <a:xfrm>
            <a:off x="5981093" y="3950547"/>
            <a:ext cx="2317537" cy="523220"/>
          </a:xfrm>
          <a:prstGeom prst="rect">
            <a:avLst/>
          </a:prstGeom>
          <a:noFill/>
        </p:spPr>
        <p:txBody>
          <a:bodyPr wrap="none" rtlCol="0">
            <a:spAutoFit/>
          </a:bodyPr>
          <a:lstStyle/>
          <a:p>
            <a:r>
              <a:rPr lang="en-US" altLang="zh-CN" sz="2800" dirty="0" smtClean="0">
                <a:solidFill>
                  <a:srgbClr val="0000FF"/>
                </a:solidFill>
                <a:latin typeface="Trebuchet MS"/>
                <a:cs typeface="Trebuchet MS"/>
              </a:rPr>
              <a:t>DNA damage?</a:t>
            </a:r>
            <a:endParaRPr lang="zh-CN" altLang="en-US" sz="2800" dirty="0">
              <a:solidFill>
                <a:srgbClr val="0000FF"/>
              </a:solidFill>
              <a:latin typeface="Trebuchet MS"/>
              <a:cs typeface="Trebuchet MS"/>
            </a:endParaRPr>
          </a:p>
        </p:txBody>
      </p:sp>
      <p:sp>
        <p:nvSpPr>
          <p:cNvPr id="29" name="文本框 11">
            <a:extLst>
              <a:ext uri="{FF2B5EF4-FFF2-40B4-BE49-F238E27FC236}">
                <a16:creationId xmlns:a16="http://schemas.microsoft.com/office/drawing/2014/main" xmlns="" id="{9BBDCBC0-DA5E-46EA-8B0F-97D3D0484706}"/>
              </a:ext>
            </a:extLst>
          </p:cNvPr>
          <p:cNvSpPr txBox="1"/>
          <p:nvPr/>
        </p:nvSpPr>
        <p:spPr>
          <a:xfrm>
            <a:off x="5992314" y="4600374"/>
            <a:ext cx="2306316" cy="523220"/>
          </a:xfrm>
          <a:prstGeom prst="rect">
            <a:avLst/>
          </a:prstGeom>
          <a:noFill/>
        </p:spPr>
        <p:txBody>
          <a:bodyPr wrap="none" rtlCol="0">
            <a:spAutoFit/>
          </a:bodyPr>
          <a:lstStyle/>
          <a:p>
            <a:r>
              <a:rPr lang="en-US" altLang="zh-CN" sz="2800" dirty="0" smtClean="0">
                <a:solidFill>
                  <a:srgbClr val="0000FF"/>
                </a:solidFill>
                <a:latin typeface="Trebuchet MS"/>
                <a:cs typeface="Trebuchet MS"/>
              </a:rPr>
              <a:t>RNA damage?</a:t>
            </a:r>
            <a:endParaRPr lang="zh-CN" altLang="en-US" sz="2800" dirty="0">
              <a:solidFill>
                <a:srgbClr val="0000FF"/>
              </a:solidFill>
              <a:latin typeface="Trebuchet MS"/>
              <a:cs typeface="Trebuchet MS"/>
            </a:endParaRPr>
          </a:p>
        </p:txBody>
      </p:sp>
      <p:sp>
        <p:nvSpPr>
          <p:cNvPr id="35" name="标题 1">
            <a:extLst>
              <a:ext uri="{FF2B5EF4-FFF2-40B4-BE49-F238E27FC236}">
                <a16:creationId xmlns:a16="http://schemas.microsoft.com/office/drawing/2014/main" xmlns="" id="{00F4A529-4D5B-4E85-A60F-72ECF97E789B}"/>
              </a:ext>
            </a:extLst>
          </p:cNvPr>
          <p:cNvSpPr txBox="1">
            <a:spLocks/>
          </p:cNvSpPr>
          <p:nvPr/>
        </p:nvSpPr>
        <p:spPr>
          <a:xfrm>
            <a:off x="135600" y="172756"/>
            <a:ext cx="8229600" cy="400110"/>
          </a:xfrm>
          <a:prstGeom prst="rect">
            <a:avLst/>
          </a:prstGeom>
        </p:spPr>
        <p:txBody>
          <a:bodyPr vert="horz" wrap="square" lIns="91440" tIns="45720" rIns="91440" bIns="45720" rtlCol="0" anchor="ctr">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altLang="zh-CN" sz="2000" b="1" i="1" dirty="0" smtClean="0">
                <a:latin typeface="Trebuchet MS"/>
                <a:ea typeface="+mn-ea"/>
                <a:cs typeface="Trebuchet MS"/>
              </a:rPr>
              <a:t>UVC and UVB induce DHX9 granules</a:t>
            </a:r>
            <a:endParaRPr lang="zh-CN" altLang="en-US" sz="2000" b="1" i="1" dirty="0">
              <a:latin typeface="Trebuchet MS"/>
              <a:ea typeface="+mn-ea"/>
              <a:cs typeface="Trebuchet MS"/>
            </a:endParaRPr>
          </a:p>
        </p:txBody>
      </p:sp>
    </p:spTree>
    <p:extLst>
      <p:ext uri="{BB962C8B-B14F-4D97-AF65-F5344CB8AC3E}">
        <p14:creationId xmlns:p14="http://schemas.microsoft.com/office/powerpoint/2010/main" val="38464342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9" presetClass="emph" presetSubtype="0" grpId="1" nodeType="withEffect">
                                  <p:stCondLst>
                                    <p:cond delay="0"/>
                                  </p:stCondLst>
                                  <p:childTnLst>
                                    <p:set>
                                      <p:cBhvr rctx="PPT">
                                        <p:cTn id="22" dur="indefinite"/>
                                        <p:tgtEl>
                                          <p:spTgt spid="34"/>
                                        </p:tgtEl>
                                        <p:attrNameLst>
                                          <p:attrName>style.opacity</p:attrName>
                                        </p:attrNameLst>
                                      </p:cBhvr>
                                      <p:to>
                                        <p:strVal val="0.5"/>
                                      </p:to>
                                    </p:set>
                                    <p:animEffect filter="image" prLst="opacity: 0.5">
                                      <p:cBhvr rctx="IE">
                                        <p:cTn id="23" dur="indefinite"/>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0" grpId="0"/>
      <p:bldP spid="34" grpId="0"/>
      <p:bldP spid="34" grpId="1"/>
      <p:bldP spid="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29904" y="1004409"/>
            <a:ext cx="5685496" cy="4877587"/>
          </a:xfrm>
          <a:prstGeom prst="rect">
            <a:avLst/>
          </a:prstGeom>
        </p:spPr>
      </p:pic>
      <p:sp>
        <p:nvSpPr>
          <p:cNvPr id="3" name="标题 1">
            <a:extLst>
              <a:ext uri="{FF2B5EF4-FFF2-40B4-BE49-F238E27FC236}">
                <a16:creationId xmlns:a16="http://schemas.microsoft.com/office/drawing/2014/main" xmlns="" id="{00F4A529-4D5B-4E85-A60F-72ECF97E789B}"/>
              </a:ext>
            </a:extLst>
          </p:cNvPr>
          <p:cNvSpPr>
            <a:spLocks noGrp="1"/>
          </p:cNvSpPr>
          <p:nvPr>
            <p:ph type="title"/>
          </p:nvPr>
        </p:nvSpPr>
        <p:spPr>
          <a:xfrm>
            <a:off x="0" y="131681"/>
            <a:ext cx="8229600" cy="400110"/>
          </a:xfrm>
        </p:spPr>
        <p:txBody>
          <a:bodyPr vert="horz" wrap="square" lIns="91440" tIns="45720" rIns="91440" bIns="45720" rtlCol="0" anchor="ctr">
            <a:spAutoFit/>
          </a:bodyPr>
          <a:lstStyle/>
          <a:p>
            <a:pPr algn="l"/>
            <a:r>
              <a:rPr lang="en-US" altLang="zh-CN" sz="2000" b="1" i="1" dirty="0" smtClean="0">
                <a:latin typeface="Trebuchet MS"/>
                <a:ea typeface="+mn-ea"/>
                <a:cs typeface="Trebuchet MS"/>
              </a:rPr>
              <a:t>4sU+UVA to mimic UVC- induced RNA damage but not DNA damage</a:t>
            </a:r>
            <a:endParaRPr lang="zh-CN" altLang="en-US" sz="2000" b="1" i="1" dirty="0">
              <a:latin typeface="Trebuchet MS"/>
              <a:ea typeface="+mn-ea"/>
              <a:cs typeface="Trebuchet MS"/>
            </a:endParaRPr>
          </a:p>
        </p:txBody>
      </p:sp>
      <p:sp>
        <p:nvSpPr>
          <p:cNvPr id="52" name="Rectangle 51"/>
          <p:cNvSpPr/>
          <p:nvPr/>
        </p:nvSpPr>
        <p:spPr>
          <a:xfrm>
            <a:off x="284345" y="6021964"/>
            <a:ext cx="7372818" cy="584776"/>
          </a:xfrm>
          <a:prstGeom prst="rect">
            <a:avLst/>
          </a:prstGeom>
        </p:spPr>
        <p:txBody>
          <a:bodyPr wrap="square">
            <a:spAutoFit/>
          </a:bodyPr>
          <a:lstStyle/>
          <a:p>
            <a:pPr algn="ctr"/>
            <a:r>
              <a:rPr lang="en-US" sz="1600" dirty="0">
                <a:latin typeface="Trebuchet MS"/>
                <a:cs typeface="Trebuchet MS"/>
              </a:rPr>
              <a:t>4-thiouridine (</a:t>
            </a:r>
            <a:r>
              <a:rPr lang="en-US" sz="1600" dirty="0" smtClean="0">
                <a:latin typeface="Trebuchet MS"/>
                <a:cs typeface="Trebuchet MS"/>
              </a:rPr>
              <a:t>4SU): analog of </a:t>
            </a:r>
            <a:r>
              <a:rPr lang="en-US" sz="1600" dirty="0" err="1" smtClean="0">
                <a:latin typeface="Trebuchet MS"/>
                <a:cs typeface="Trebuchet MS"/>
              </a:rPr>
              <a:t>Uridine</a:t>
            </a:r>
            <a:r>
              <a:rPr lang="en-US" sz="1600" dirty="0" smtClean="0">
                <a:latin typeface="Trebuchet MS"/>
                <a:cs typeface="Trebuchet MS"/>
              </a:rPr>
              <a:t>, activated specifically by </a:t>
            </a:r>
            <a:r>
              <a:rPr lang="en-US" sz="1600" b="1" dirty="0" smtClean="0">
                <a:solidFill>
                  <a:srgbClr val="FF0000"/>
                </a:solidFill>
                <a:latin typeface="Trebuchet MS"/>
                <a:cs typeface="Trebuchet MS"/>
              </a:rPr>
              <a:t>UVA </a:t>
            </a:r>
            <a:r>
              <a:rPr lang="en-US" sz="1600" dirty="0" smtClean="0">
                <a:latin typeface="Trebuchet MS"/>
                <a:cs typeface="Trebuchet MS"/>
              </a:rPr>
              <a:t>and crosslink  proximal proteins</a:t>
            </a:r>
            <a:endParaRPr lang="en-US" sz="1600" dirty="0">
              <a:latin typeface="Trebuchet MS"/>
              <a:cs typeface="Trebuchet MS"/>
            </a:endParaRPr>
          </a:p>
        </p:txBody>
      </p:sp>
    </p:spTree>
    <p:extLst>
      <p:ext uri="{BB962C8B-B14F-4D97-AF65-F5344CB8AC3E}">
        <p14:creationId xmlns:p14="http://schemas.microsoft.com/office/powerpoint/2010/main" val="31488755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UV-1_c1+2+3.ti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8987" y="774355"/>
            <a:ext cx="2160000" cy="2160000"/>
          </a:xfrm>
          <a:prstGeom prst="rect">
            <a:avLst/>
          </a:prstGeom>
          <a:ln>
            <a:solidFill>
              <a:srgbClr val="FFFFFF"/>
            </a:solidFill>
          </a:ln>
        </p:spPr>
      </p:pic>
      <p:sp>
        <p:nvSpPr>
          <p:cNvPr id="28" name="TextBox 27"/>
          <p:cNvSpPr txBox="1"/>
          <p:nvPr/>
        </p:nvSpPr>
        <p:spPr>
          <a:xfrm>
            <a:off x="1437805" y="2839585"/>
            <a:ext cx="595035" cy="369332"/>
          </a:xfrm>
          <a:prstGeom prst="rect">
            <a:avLst/>
          </a:prstGeom>
          <a:noFill/>
        </p:spPr>
        <p:txBody>
          <a:bodyPr wrap="none" rtlCol="0">
            <a:spAutoFit/>
          </a:bodyPr>
          <a:lstStyle/>
          <a:p>
            <a:r>
              <a:rPr lang="en-US" dirty="0" smtClean="0"/>
              <a:t>UVC</a:t>
            </a:r>
            <a:endParaRPr lang="en-US" dirty="0"/>
          </a:p>
        </p:txBody>
      </p:sp>
      <p:pic>
        <p:nvPicPr>
          <p:cNvPr id="29" name="Picture 28" descr="UVA_c1+2+3.tif"/>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8987" y="3422365"/>
            <a:ext cx="2160000" cy="2160000"/>
          </a:xfrm>
          <a:prstGeom prst="rect">
            <a:avLst/>
          </a:prstGeom>
          <a:ln>
            <a:solidFill>
              <a:srgbClr val="FFFFFF"/>
            </a:solidFill>
          </a:ln>
        </p:spPr>
      </p:pic>
      <p:sp>
        <p:nvSpPr>
          <p:cNvPr id="32" name="TextBox 31"/>
          <p:cNvSpPr txBox="1"/>
          <p:nvPr/>
        </p:nvSpPr>
        <p:spPr>
          <a:xfrm>
            <a:off x="1437805" y="5544457"/>
            <a:ext cx="595035" cy="369332"/>
          </a:xfrm>
          <a:prstGeom prst="rect">
            <a:avLst/>
          </a:prstGeom>
          <a:noFill/>
        </p:spPr>
        <p:txBody>
          <a:bodyPr wrap="none" rtlCol="0">
            <a:spAutoFit/>
          </a:bodyPr>
          <a:lstStyle/>
          <a:p>
            <a:r>
              <a:rPr lang="en-US" dirty="0" smtClean="0"/>
              <a:t>UVA</a:t>
            </a:r>
            <a:endParaRPr lang="en-US" dirty="0"/>
          </a:p>
        </p:txBody>
      </p:sp>
      <p:grpSp>
        <p:nvGrpSpPr>
          <p:cNvPr id="3" name="Group 2"/>
          <p:cNvGrpSpPr/>
          <p:nvPr/>
        </p:nvGrpSpPr>
        <p:grpSpPr>
          <a:xfrm>
            <a:off x="2768987" y="3422365"/>
            <a:ext cx="4541656" cy="2500409"/>
            <a:chOff x="2768987" y="3422365"/>
            <a:chExt cx="4541656" cy="2500409"/>
          </a:xfrm>
        </p:grpSpPr>
        <p:grpSp>
          <p:nvGrpSpPr>
            <p:cNvPr id="2" name="Group 1"/>
            <p:cNvGrpSpPr/>
            <p:nvPr/>
          </p:nvGrpSpPr>
          <p:grpSpPr>
            <a:xfrm>
              <a:off x="2768987" y="3422365"/>
              <a:ext cx="2160000" cy="2500409"/>
              <a:chOff x="2768987" y="3422365"/>
              <a:chExt cx="2160000" cy="2500409"/>
            </a:xfrm>
          </p:grpSpPr>
          <p:pic>
            <p:nvPicPr>
              <p:cNvPr id="22" name="Picture 21" descr="s4u-1_c1+2+3.tif"/>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768987" y="3422365"/>
                <a:ext cx="2160000" cy="2160000"/>
              </a:xfrm>
              <a:prstGeom prst="rect">
                <a:avLst/>
              </a:prstGeom>
              <a:ln>
                <a:solidFill>
                  <a:srgbClr val="FFFFFF"/>
                </a:solidFill>
              </a:ln>
            </p:spPr>
          </p:pic>
          <p:sp>
            <p:nvSpPr>
              <p:cNvPr id="27" name="TextBox 26"/>
              <p:cNvSpPr txBox="1"/>
              <p:nvPr/>
            </p:nvSpPr>
            <p:spPr>
              <a:xfrm>
                <a:off x="3381277" y="5553442"/>
                <a:ext cx="681384" cy="369332"/>
              </a:xfrm>
              <a:prstGeom prst="rect">
                <a:avLst/>
              </a:prstGeom>
              <a:noFill/>
            </p:spPr>
            <p:txBody>
              <a:bodyPr wrap="none" rtlCol="0">
                <a:spAutoFit/>
              </a:bodyPr>
              <a:lstStyle/>
              <a:p>
                <a:r>
                  <a:rPr lang="en-US" dirty="0" smtClean="0"/>
                  <a:t>4-s-U</a:t>
                </a:r>
                <a:endParaRPr lang="en-US" dirty="0"/>
              </a:p>
            </p:txBody>
          </p:sp>
        </p:grpSp>
        <p:pic>
          <p:nvPicPr>
            <p:cNvPr id="33" name="Picture 32" descr="UVB_c1+2+3.tif"/>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25292" y="3422365"/>
              <a:ext cx="2160000" cy="2160000"/>
            </a:xfrm>
            <a:prstGeom prst="rect">
              <a:avLst/>
            </a:prstGeom>
            <a:ln>
              <a:solidFill>
                <a:srgbClr val="FFFFFF"/>
              </a:solidFill>
            </a:ln>
          </p:spPr>
        </p:pic>
        <p:sp>
          <p:nvSpPr>
            <p:cNvPr id="37" name="TextBox 36"/>
            <p:cNvSpPr txBox="1"/>
            <p:nvPr/>
          </p:nvSpPr>
          <p:spPr>
            <a:xfrm>
              <a:off x="4925292" y="5553442"/>
              <a:ext cx="2385351" cy="369332"/>
            </a:xfrm>
            <a:prstGeom prst="rect">
              <a:avLst/>
            </a:prstGeom>
            <a:noFill/>
          </p:spPr>
          <p:txBody>
            <a:bodyPr wrap="none" rtlCol="0">
              <a:spAutoFit/>
            </a:bodyPr>
            <a:lstStyle/>
            <a:p>
              <a:r>
                <a:rPr lang="en-US" dirty="0" smtClean="0"/>
                <a:t>4-s-U + UVA(0.05J/cm</a:t>
              </a:r>
              <a:r>
                <a:rPr lang="en-US" baseline="30000" dirty="0" smtClean="0"/>
                <a:t>2</a:t>
              </a:r>
              <a:r>
                <a:rPr lang="en-US" dirty="0" smtClean="0"/>
                <a:t>)</a:t>
              </a:r>
              <a:endParaRPr lang="en-US" dirty="0"/>
            </a:p>
          </p:txBody>
        </p:sp>
      </p:grpSp>
      <p:pic>
        <p:nvPicPr>
          <p:cNvPr id="5" name="Picture 4" descr="UVB-1_c1+2+3.tif"/>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768987" y="779947"/>
            <a:ext cx="2160000" cy="2160000"/>
          </a:xfrm>
          <a:prstGeom prst="rect">
            <a:avLst/>
          </a:prstGeom>
          <a:ln>
            <a:solidFill>
              <a:srgbClr val="FFFFFF"/>
            </a:solidFill>
          </a:ln>
        </p:spPr>
      </p:pic>
      <p:sp>
        <p:nvSpPr>
          <p:cNvPr id="15" name="TextBox 14"/>
          <p:cNvSpPr txBox="1"/>
          <p:nvPr/>
        </p:nvSpPr>
        <p:spPr>
          <a:xfrm>
            <a:off x="3609797" y="2845177"/>
            <a:ext cx="595035" cy="369332"/>
          </a:xfrm>
          <a:prstGeom prst="rect">
            <a:avLst/>
          </a:prstGeom>
          <a:noFill/>
        </p:spPr>
        <p:txBody>
          <a:bodyPr wrap="none" rtlCol="0">
            <a:spAutoFit/>
          </a:bodyPr>
          <a:lstStyle/>
          <a:p>
            <a:r>
              <a:rPr lang="en-US" dirty="0" smtClean="0"/>
              <a:t>UVB</a:t>
            </a:r>
            <a:endParaRPr lang="en-US" dirty="0"/>
          </a:p>
        </p:txBody>
      </p:sp>
      <p:sp>
        <p:nvSpPr>
          <p:cNvPr id="16" name="矩形 22">
            <a:extLst>
              <a:ext uri="{FF2B5EF4-FFF2-40B4-BE49-F238E27FC236}">
                <a16:creationId xmlns="" xmlns:a16="http://schemas.microsoft.com/office/drawing/2014/main" id="{F18AC55F-B1D6-4550-94DE-A2259FE05588}"/>
              </a:ext>
            </a:extLst>
          </p:cNvPr>
          <p:cNvSpPr/>
          <p:nvPr/>
        </p:nvSpPr>
        <p:spPr>
          <a:xfrm>
            <a:off x="5794019" y="2565023"/>
            <a:ext cx="1800001" cy="369332"/>
          </a:xfrm>
          <a:prstGeom prst="rect">
            <a:avLst/>
          </a:prstGeom>
        </p:spPr>
        <p:txBody>
          <a:bodyPr wrap="square">
            <a:spAutoFit/>
          </a:bodyPr>
          <a:lstStyle/>
          <a:p>
            <a:r>
              <a:rPr lang="en-US" altLang="zh-CN" b="1" i="1" dirty="0" smtClean="0">
                <a:solidFill>
                  <a:srgbClr val="008000"/>
                </a:solidFill>
                <a:latin typeface="Trebuchet MS" panose="020B0603020202020204" pitchFamily="34" charset="0"/>
              </a:rPr>
              <a:t>DHX9, </a:t>
            </a:r>
            <a:r>
              <a:rPr lang="en-US" altLang="zh-CN" b="1" i="1" dirty="0" smtClean="0">
                <a:solidFill>
                  <a:srgbClr val="0000FF"/>
                </a:solidFill>
                <a:latin typeface="Trebuchet MS" panose="020B0603020202020204" pitchFamily="34" charset="0"/>
              </a:rPr>
              <a:t>DAPI</a:t>
            </a:r>
            <a:endParaRPr lang="zh-CN" altLang="en-US" b="1" i="1" dirty="0">
              <a:solidFill>
                <a:srgbClr val="0000FF"/>
              </a:solidFill>
              <a:latin typeface="Trebuchet MS" panose="020B0603020202020204" pitchFamily="34" charset="0"/>
            </a:endParaRPr>
          </a:p>
        </p:txBody>
      </p:sp>
      <p:sp>
        <p:nvSpPr>
          <p:cNvPr id="17" name="标题 1">
            <a:extLst>
              <a:ext uri="{FF2B5EF4-FFF2-40B4-BE49-F238E27FC236}">
                <a16:creationId xmlns:a16="http://schemas.microsoft.com/office/drawing/2014/main" xmlns="" id="{00F4A529-4D5B-4E85-A60F-72ECF97E789B}"/>
              </a:ext>
            </a:extLst>
          </p:cNvPr>
          <p:cNvSpPr txBox="1">
            <a:spLocks/>
          </p:cNvSpPr>
          <p:nvPr/>
        </p:nvSpPr>
        <p:spPr>
          <a:xfrm>
            <a:off x="0" y="131681"/>
            <a:ext cx="8229600" cy="400110"/>
          </a:xfrm>
          <a:prstGeom prst="rect">
            <a:avLst/>
          </a:prstGeom>
        </p:spPr>
        <p:txBody>
          <a:bodyPr vert="horz" wrap="square" lIns="91440" tIns="45720" rIns="91440" bIns="45720" rtlCol="0" anchor="ctr">
            <a:spAutoFit/>
          </a:bodyPr>
          <a:lstStyle>
            <a:lvl1pPr>
              <a:spcBef>
                <a:spcPct val="0"/>
              </a:spcBef>
              <a:buNone/>
              <a:defRPr sz="2000" b="1" i="1">
                <a:latin typeface="Trebuchet MS"/>
                <a:cs typeface="Trebuchet MS"/>
              </a:defRPr>
            </a:lvl1pPr>
          </a:lstStyle>
          <a:p>
            <a:r>
              <a:rPr lang="en-US" altLang="zh-CN" dirty="0"/>
              <a:t>RNA cross-</a:t>
            </a:r>
            <a:r>
              <a:rPr lang="en-US" altLang="zh-CN" dirty="0" smtClean="0"/>
              <a:t>linking </a:t>
            </a:r>
            <a:r>
              <a:rPr lang="en-US" altLang="zh-CN" dirty="0"/>
              <a:t>induces DHX9 granules</a:t>
            </a:r>
            <a:endParaRPr lang="zh-CN" altLang="en-US" dirty="0"/>
          </a:p>
        </p:txBody>
      </p:sp>
      <p:sp>
        <p:nvSpPr>
          <p:cNvPr id="14" name="TextBox 13"/>
          <p:cNvSpPr txBox="1"/>
          <p:nvPr/>
        </p:nvSpPr>
        <p:spPr>
          <a:xfrm>
            <a:off x="576506" y="6208630"/>
            <a:ext cx="8217322" cy="400110"/>
          </a:xfrm>
          <a:prstGeom prst="rect">
            <a:avLst/>
          </a:prstGeom>
          <a:noFill/>
        </p:spPr>
        <p:txBody>
          <a:bodyPr wrap="none" rtlCol="0">
            <a:spAutoFit/>
          </a:bodyPr>
          <a:lstStyle/>
          <a:p>
            <a:r>
              <a:rPr lang="en-US" sz="2000" dirty="0" smtClean="0"/>
              <a:t>Daily UVA dose in Berlin in April: 70J/cm</a:t>
            </a:r>
            <a:r>
              <a:rPr lang="en-US" sz="2000" baseline="30000" dirty="0" smtClean="0"/>
              <a:t>2    </a:t>
            </a:r>
            <a:r>
              <a:rPr lang="en-US" sz="2000" dirty="0" smtClean="0"/>
              <a:t>       -------------</a:t>
            </a:r>
            <a:r>
              <a:rPr lang="en-US" sz="2000" dirty="0"/>
              <a:t>--</a:t>
            </a:r>
            <a:r>
              <a:rPr lang="en-US" dirty="0" err="1"/>
              <a:t>Christiaens</a:t>
            </a:r>
            <a:r>
              <a:rPr lang="en-US" dirty="0"/>
              <a:t> et al.2007</a:t>
            </a:r>
          </a:p>
        </p:txBody>
      </p:sp>
    </p:spTree>
    <p:extLst>
      <p:ext uri="{BB962C8B-B14F-4D97-AF65-F5344CB8AC3E}">
        <p14:creationId xmlns:p14="http://schemas.microsoft.com/office/powerpoint/2010/main" val="40137370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3|0.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TotalTime>
  <Words>1972</Words>
  <Application>Microsoft Macintosh PowerPoint</Application>
  <PresentationFormat>On-screen Show (4:3)</PresentationFormat>
  <Paragraphs>303</Paragraphs>
  <Slides>23</Slides>
  <Notes>14</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RNA damage induced DHX9 granules</vt:lpstr>
      <vt:lpstr>PowerPoint Presentation</vt:lpstr>
      <vt:lpstr>PowerPoint Presentation</vt:lpstr>
      <vt:lpstr>UVC induces cytoplasmic DHX9 granules</vt:lpstr>
      <vt:lpstr>PowerPoint Presentation</vt:lpstr>
      <vt:lpstr>PowerPoint Presentation</vt:lpstr>
      <vt:lpstr>Stress</vt:lpstr>
      <vt:lpstr>4sU+UVA to mimic UVC- induced RNA damage but not DNA damage</vt:lpstr>
      <vt:lpstr>PowerPoint Presentation</vt:lpstr>
      <vt:lpstr>PowerPoint Presentation</vt:lpstr>
      <vt:lpstr>PowerPoint Presentation</vt:lpstr>
      <vt:lpstr>PowerPoint Presentation</vt:lpstr>
      <vt:lpstr>DHX9 is only expressed in UV- but not as- granules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Hypothesis</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RNA damage induced DHX9 granules</dc:title>
  <dc:creator>Yilong Zhou</dc:creator>
  <cp:lastModifiedBy>Yilong Zhou</cp:lastModifiedBy>
  <cp:revision>5</cp:revision>
  <dcterms:created xsi:type="dcterms:W3CDTF">2022-03-04T13:38:23Z</dcterms:created>
  <dcterms:modified xsi:type="dcterms:W3CDTF">2022-03-04T13:57:07Z</dcterms:modified>
</cp:coreProperties>
</file>